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5" r:id="rId4"/>
    <p:sldId id="264" r:id="rId5"/>
    <p:sldId id="266" r:id="rId6"/>
    <p:sldId id="267" r:id="rId7"/>
    <p:sldId id="268" r:id="rId8"/>
    <p:sldId id="260" r:id="rId9"/>
    <p:sldId id="257" r:id="rId10"/>
    <p:sldId id="259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je Kuenen" initials="JK" lastIdx="1" clrIdx="0">
    <p:extLst>
      <p:ext uri="{19B8F6BF-5375-455C-9EA6-DF929625EA0E}">
        <p15:presenceInfo xmlns:p15="http://schemas.microsoft.com/office/powerpoint/2012/main" userId="Josje Kuen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04"/>
    <p:restoredTop sz="94693"/>
  </p:normalViewPr>
  <p:slideViewPr>
    <p:cSldViewPr snapToGrid="0" snapToObjects="1" showGuides="1">
      <p:cViewPr varScale="1">
        <p:scale>
          <a:sx n="75" d="100"/>
          <a:sy n="75" d="100"/>
        </p:scale>
        <p:origin x="176" y="3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5T17:29:41.04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l8Yc2t5ruA" TargetMode="External"/><Relationship Id="rId2" Type="http://schemas.openxmlformats.org/officeDocument/2006/relationships/hyperlink" Target="https://www.youtube.com/watch?v=uaaC57tcci0&amp;feature=emb_log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os.nl/artikel/2227782-skripal-werd-vergiftigd-met-vloeibare-vorm-van-zenuwgas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2341D-601B-5045-8D2D-5293ED1AF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uiteenzetting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BA01E6-E549-CC4F-9163-86F1D01E8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bronnen</a:t>
            </a:r>
          </a:p>
        </p:txBody>
      </p:sp>
    </p:spTree>
    <p:extLst>
      <p:ext uri="{BB962C8B-B14F-4D97-AF65-F5344CB8AC3E}">
        <p14:creationId xmlns:p14="http://schemas.microsoft.com/office/powerpoint/2010/main" val="407494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16F68-7AC0-1040-8354-5FED5423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hoe zit het met </a:t>
            </a:r>
            <a:r>
              <a:rPr lang="nl-NL" dirty="0" err="1"/>
              <a:t>social</a:t>
            </a:r>
            <a:r>
              <a:rPr lang="nl-NL" dirty="0"/>
              <a:t> media?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0122C1-0AE5-D54D-8A18-83C64198D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https://www.youtube.com/watch?v=uaaC57tcci0&amp;feature=emb_logo</a:t>
            </a:r>
            <a:endParaRPr lang="nl-NL" dirty="0"/>
          </a:p>
          <a:p>
            <a:r>
              <a:rPr lang="nl-NL" dirty="0">
                <a:hlinkClick r:id="rId3"/>
              </a:rPr>
              <a:t>https://www.youtube.com/watch?v=Ml8Yc2t5ruA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gevaar van </a:t>
            </a:r>
            <a:r>
              <a:rPr lang="nl-NL" dirty="0" err="1"/>
              <a:t>social</a:t>
            </a:r>
            <a:r>
              <a:rPr lang="nl-NL" dirty="0"/>
              <a:t> media is dat je alleen nog maar ziet wat jij en je vrienden interessant vinden of geloven</a:t>
            </a:r>
          </a:p>
          <a:p>
            <a:pPr marL="0" indent="0">
              <a:buNone/>
            </a:pPr>
            <a:r>
              <a:rPr lang="nl-NL" dirty="0"/>
              <a:t>Complottheorieën krijgen daardoor bestaansrecht.</a:t>
            </a:r>
          </a:p>
          <a:p>
            <a:pPr marL="0" indent="0">
              <a:buNone/>
            </a:pPr>
            <a:r>
              <a:rPr lang="nl-NL" dirty="0"/>
              <a:t>Een uiteenzetting kan objectief lijken maar als de feiten niet kloppen of als de feiten heel erg eenzijdig zijn, is het propaganda.</a:t>
            </a:r>
          </a:p>
        </p:txBody>
      </p:sp>
    </p:spTree>
    <p:extLst>
      <p:ext uri="{BB962C8B-B14F-4D97-AF65-F5344CB8AC3E}">
        <p14:creationId xmlns:p14="http://schemas.microsoft.com/office/powerpoint/2010/main" val="1565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970656-4E10-5540-B2C4-A6A625633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574801"/>
            <a:ext cx="9922934" cy="5147733"/>
          </a:xfrm>
        </p:spPr>
        <p:txBody>
          <a:bodyPr>
            <a:normAutofit/>
          </a:bodyPr>
          <a:lstStyle/>
          <a:p>
            <a:r>
              <a:rPr lang="nl-NL" dirty="0"/>
              <a:t>De Britse mediawaakhond </a:t>
            </a:r>
            <a:r>
              <a:rPr lang="nl-NL" dirty="0" err="1"/>
              <a:t>Ofcom</a:t>
            </a:r>
            <a:r>
              <a:rPr lang="nl-NL" dirty="0"/>
              <a:t> deelde vrijdag de boete uit aan ANO TV-</a:t>
            </a:r>
            <a:r>
              <a:rPr lang="nl-NL" dirty="0" err="1"/>
              <a:t>Novosti</a:t>
            </a:r>
            <a:r>
              <a:rPr lang="nl-NL" dirty="0"/>
              <a:t>, het moederbedrijf van RT. De Engelstalige Russische omroep, die voorheen Russia </a:t>
            </a:r>
            <a:r>
              <a:rPr lang="nl-NL" dirty="0" err="1"/>
              <a:t>Today</a:t>
            </a:r>
            <a:r>
              <a:rPr lang="nl-NL" dirty="0"/>
              <a:t> heette, deed volgens de Britten partijdig verslag. Het ging onder andere om berichtgeving over </a:t>
            </a:r>
            <a:r>
              <a:rPr lang="nl-NL" dirty="0">
                <a:hlinkClick r:id="rId2"/>
              </a:rPr>
              <a:t>de vergiftiging van ex-spion Sergej Skripal</a:t>
            </a:r>
            <a:r>
              <a:rPr lang="nl-NL" dirty="0"/>
              <a:t> en de oorlog in Syrië.</a:t>
            </a:r>
          </a:p>
          <a:p>
            <a:r>
              <a:rPr lang="nl-NL" dirty="0"/>
              <a:t>Met de boete haalde Groot-Brittannië de woede van Rusland op de hals. Volgens de Russen is het onderdeel van een "anti-Russische campagne". De Russische mediawaakhond </a:t>
            </a:r>
            <a:r>
              <a:rPr lang="nl-NL" dirty="0" err="1"/>
              <a:t>Roskomnadzor</a:t>
            </a:r>
            <a:r>
              <a:rPr lang="nl-NL" dirty="0"/>
              <a:t> sprak van "discriminatoire houdingen" tegen Russische media.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19CF2C1-B5B7-7043-A338-621380FAD34B}"/>
              </a:ext>
            </a:extLst>
          </p:cNvPr>
          <p:cNvSpPr txBox="1"/>
          <p:nvPr/>
        </p:nvSpPr>
        <p:spPr>
          <a:xfrm>
            <a:off x="1094975" y="321732"/>
            <a:ext cx="11097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Objectief nieuws is in sommige landen, zoals in Rusland, niet de norm</a:t>
            </a:r>
          </a:p>
        </p:txBody>
      </p:sp>
    </p:spTree>
    <p:extLst>
      <p:ext uri="{BB962C8B-B14F-4D97-AF65-F5344CB8AC3E}">
        <p14:creationId xmlns:p14="http://schemas.microsoft.com/office/powerpoint/2010/main" val="114836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7C7D03-6942-CB4A-8068-3762746F4092}"/>
              </a:ext>
            </a:extLst>
          </p:cNvPr>
          <p:cNvSpPr txBox="1"/>
          <p:nvPr/>
        </p:nvSpPr>
        <p:spPr>
          <a:xfrm>
            <a:off x="1485900" y="685800"/>
            <a:ext cx="885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In Nederland hebben we vrijheid van pers. Maar ook hier is nieuws soms politiek ‘gekleurd’.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D3B33A-3DB1-B244-9576-DF8B3FA73B32}"/>
              </a:ext>
            </a:extLst>
          </p:cNvPr>
          <p:cNvSpPr txBox="1"/>
          <p:nvPr/>
        </p:nvSpPr>
        <p:spPr>
          <a:xfrm>
            <a:off x="6468533" y="3244334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links/sociaal/progressief?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2AD3A4-603E-2144-A620-B7F2FA6C4AA3}"/>
              </a:ext>
            </a:extLst>
          </p:cNvPr>
          <p:cNvSpPr txBox="1"/>
          <p:nvPr/>
        </p:nvSpPr>
        <p:spPr>
          <a:xfrm>
            <a:off x="6468533" y="2573867"/>
            <a:ext cx="469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rechts/economisch georiënteerd/behoudend?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33A6D3-4E4D-9C4D-9EC9-021B918AF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60" y="2573867"/>
            <a:ext cx="1891573" cy="10660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5F1CC8D-A91B-794E-AC2B-FB8206AD8357}"/>
              </a:ext>
            </a:extLst>
          </p:cNvPr>
          <p:cNvSpPr txBox="1"/>
          <p:nvPr/>
        </p:nvSpPr>
        <p:spPr>
          <a:xfrm>
            <a:off x="6468533" y="3914801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In het midden?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D41410B-9869-FB45-8A61-A460851E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914801"/>
            <a:ext cx="2277752" cy="8095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5CB1C81-943D-FA40-8EFE-D8961FB06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19" y="2525699"/>
            <a:ext cx="2088628" cy="10879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762326-D2E7-2148-B1FB-51210048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32" y="3784437"/>
            <a:ext cx="1686468" cy="168646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0D0B43-DF18-B04C-993A-E165AEAD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709" y="5772040"/>
            <a:ext cx="3534581" cy="7327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D43ED8-161D-8E4F-A2B1-30CEBDCF1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700" y="4999310"/>
            <a:ext cx="2528952" cy="16257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8B36E5-0D8D-074D-849E-632CA006D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170" y="4940043"/>
            <a:ext cx="3621210" cy="17766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8CF3F-1272-E041-AA73-BCC3AE85D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047" y="4478300"/>
            <a:ext cx="2440120" cy="9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7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20AAD-004C-0345-AAF3-E98334B2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3A3F18-184E-F242-8EAD-B871CDC4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Digitaal boekje</a:t>
            </a:r>
          </a:p>
          <a:p>
            <a:r>
              <a:rPr lang="nl-NL" dirty="0"/>
              <a:t>Les 2: vraag 1, 2, 3, 4, 5. Let op: hoe beoordeel je de bronnen die je hebt gevonden nu? </a:t>
            </a:r>
          </a:p>
          <a:p>
            <a:r>
              <a:rPr lang="nl-NL" dirty="0"/>
              <a:t>Zoek andere bronnen als de gevonden bronnen niet betrouwbaar genoeg zijn.</a:t>
            </a:r>
          </a:p>
        </p:txBody>
      </p:sp>
    </p:spTree>
    <p:extLst>
      <p:ext uri="{BB962C8B-B14F-4D97-AF65-F5344CB8AC3E}">
        <p14:creationId xmlns:p14="http://schemas.microsoft.com/office/powerpoint/2010/main" val="64255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9692C-1089-224C-ABEC-098A7A0C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Dog’s</a:t>
            </a:r>
            <a:r>
              <a:rPr lang="nl-NL" dirty="0"/>
              <a:t> </a:t>
            </a:r>
            <a:r>
              <a:rPr lang="nl-NL" dirty="0" err="1"/>
              <a:t>marshmellow</a:t>
            </a:r>
            <a:r>
              <a:rPr lang="nl-NL" dirty="0"/>
              <a:t> test!</a:t>
            </a:r>
          </a:p>
        </p:txBody>
      </p:sp>
      <p:pic>
        <p:nvPicPr>
          <p:cNvPr id="4" name="VIDEO-2020-11-15-15-47-31">
            <a:hlinkClick r:id="" action="ppaction://media"/>
            <a:extLst>
              <a:ext uri="{FF2B5EF4-FFF2-40B4-BE49-F238E27FC236}">
                <a16:creationId xmlns:a16="http://schemas.microsoft.com/office/drawing/2014/main" id="{F05C1825-C05C-1C4E-BBB0-B81A98CCA2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5841" y="1628140"/>
            <a:ext cx="3532717" cy="4239260"/>
          </a:xfrm>
        </p:spPr>
      </p:pic>
    </p:spTree>
    <p:extLst>
      <p:ext uri="{BB962C8B-B14F-4D97-AF65-F5344CB8AC3E}">
        <p14:creationId xmlns:p14="http://schemas.microsoft.com/office/powerpoint/2010/main" val="27116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7CBAC-4021-DB47-AE93-340C68FD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9A408D-00B6-A440-98E5-275492890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Cijfers leesvaardigheid</a:t>
            </a:r>
          </a:p>
          <a:p>
            <a:r>
              <a:rPr lang="nl-NL" dirty="0"/>
              <a:t>Innemen huiswerk van degenen die het niet hadden gemaakt</a:t>
            </a:r>
          </a:p>
          <a:p>
            <a:r>
              <a:rPr lang="nl-NL" dirty="0"/>
              <a:t>Instructie van </a:t>
            </a:r>
            <a:r>
              <a:rPr lang="nl-NL" dirty="0" err="1"/>
              <a:t>mindmap</a:t>
            </a:r>
            <a:r>
              <a:rPr lang="nl-NL" dirty="0"/>
              <a:t> naar bouwplan</a:t>
            </a:r>
          </a:p>
          <a:p>
            <a:r>
              <a:rPr lang="nl-NL" dirty="0"/>
              <a:t>Overleg over bronnen</a:t>
            </a:r>
          </a:p>
          <a:p>
            <a:r>
              <a:rPr lang="nl-NL" dirty="0"/>
              <a:t>Opdracht: vergelijk je bronnen met de kennis die je vandaag krijgt.</a:t>
            </a:r>
          </a:p>
          <a:p>
            <a:r>
              <a:rPr lang="nl-NL" dirty="0"/>
              <a:t>Welke bronnen vind je betrouwbaar en welke niet? Verbeter ze!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70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AA397-4118-5046-BFE9-934A27C73B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2663"/>
            <a:ext cx="9601200" cy="1485900"/>
          </a:xfrm>
        </p:spPr>
        <p:txBody>
          <a:bodyPr/>
          <a:lstStyle/>
          <a:p>
            <a:r>
              <a:rPr lang="nl-NL" dirty="0" err="1"/>
              <a:t>Woordweb</a:t>
            </a:r>
            <a:r>
              <a:rPr lang="nl-NL" dirty="0"/>
              <a:t>, waarom eigenlijk?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99BA410-853F-5D44-89BB-B985B35E65F2}"/>
              </a:ext>
            </a:extLst>
          </p:cNvPr>
          <p:cNvSpPr/>
          <p:nvPr/>
        </p:nvSpPr>
        <p:spPr>
          <a:xfrm>
            <a:off x="5017303" y="2749718"/>
            <a:ext cx="1913021" cy="1852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Het nut van het vak Nederlands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941E400-CC57-6242-AFE7-7DB5AA8A4DFF}"/>
              </a:ext>
            </a:extLst>
          </p:cNvPr>
          <p:cNvSpPr txBox="1"/>
          <p:nvPr/>
        </p:nvSpPr>
        <p:spPr>
          <a:xfrm>
            <a:off x="7832558" y="3260558"/>
            <a:ext cx="355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moet foutloos kunnen schrijven.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85A0409-FAFD-3642-9A34-CDE51D470A2F}"/>
              </a:ext>
            </a:extLst>
          </p:cNvPr>
          <p:cNvSpPr txBox="1"/>
          <p:nvPr/>
        </p:nvSpPr>
        <p:spPr>
          <a:xfrm>
            <a:off x="6653463" y="4920916"/>
            <a:ext cx="395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moet later contracten kunnen lezen.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BB67F19-D876-6245-A17C-9B61D9FCB12F}"/>
              </a:ext>
            </a:extLst>
          </p:cNvPr>
          <p:cNvSpPr txBox="1"/>
          <p:nvPr/>
        </p:nvSpPr>
        <p:spPr>
          <a:xfrm>
            <a:off x="6930324" y="1525369"/>
            <a:ext cx="445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je werk moet je straks facturen maken,</a:t>
            </a:r>
          </a:p>
          <a:p>
            <a:r>
              <a:rPr lang="nl-NL" dirty="0"/>
              <a:t>of adverteren via </a:t>
            </a:r>
            <a:r>
              <a:rPr lang="nl-NL" dirty="0" err="1"/>
              <a:t>social</a:t>
            </a:r>
            <a:r>
              <a:rPr lang="nl-NL" dirty="0"/>
              <a:t> media.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AADD3E4-0AB8-1241-A212-53EB380D93F4}"/>
              </a:ext>
            </a:extLst>
          </p:cNvPr>
          <p:cNvSpPr txBox="1"/>
          <p:nvPr/>
        </p:nvSpPr>
        <p:spPr>
          <a:xfrm>
            <a:off x="1485900" y="5252790"/>
            <a:ext cx="523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kennismaken met literatuur.</a:t>
            </a:r>
          </a:p>
          <a:p>
            <a:r>
              <a:rPr lang="nl-NL" dirty="0"/>
              <a:t>Dat maakt je belezen en leert je perspectief nemen.</a:t>
            </a:r>
          </a:p>
          <a:p>
            <a:r>
              <a:rPr lang="nl-NL" dirty="0"/>
              <a:t>Ook kun je er levenslessen in herkennen.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7AE67A1-1970-5141-8AEF-C1CFA52ADF37}"/>
              </a:ext>
            </a:extLst>
          </p:cNvPr>
          <p:cNvSpPr txBox="1"/>
          <p:nvPr/>
        </p:nvSpPr>
        <p:spPr>
          <a:xfrm>
            <a:off x="1371600" y="138862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Je leert hoe je foutloos maar ook begrijpelijk en op een prettige manier communiceert.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4D31DE-673A-5742-BA4D-EDED7AE73171}"/>
              </a:ext>
            </a:extLst>
          </p:cNvPr>
          <p:cNvSpPr txBox="1"/>
          <p:nvPr/>
        </p:nvSpPr>
        <p:spPr>
          <a:xfrm>
            <a:off x="1485900" y="4142812"/>
            <a:ext cx="327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onder woorden brengen</a:t>
            </a:r>
          </a:p>
          <a:p>
            <a:r>
              <a:rPr lang="nl-NL" dirty="0"/>
              <a:t>wat je zelf belangrijk vindt.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ADAD0F-B99B-8A41-AE5E-B86B59F113AB}"/>
              </a:ext>
            </a:extLst>
          </p:cNvPr>
          <p:cNvSpPr txBox="1"/>
          <p:nvPr/>
        </p:nvSpPr>
        <p:spPr>
          <a:xfrm>
            <a:off x="3121700" y="6323328"/>
            <a:ext cx="903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op een effectieve manier opkomen voor jezelf als je het ergens niet mee eens bent.</a:t>
            </a:r>
          </a:p>
        </p:txBody>
      </p:sp>
    </p:spTree>
    <p:extLst>
      <p:ext uri="{BB962C8B-B14F-4D97-AF65-F5344CB8AC3E}">
        <p14:creationId xmlns:p14="http://schemas.microsoft.com/office/powerpoint/2010/main" val="31840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AA397-4118-5046-BFE9-934A27C73B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2663"/>
            <a:ext cx="9601200" cy="1485900"/>
          </a:xfrm>
        </p:spPr>
        <p:txBody>
          <a:bodyPr/>
          <a:lstStyle/>
          <a:p>
            <a:r>
              <a:rPr lang="nl-NL" dirty="0" err="1"/>
              <a:t>Woordweb</a:t>
            </a:r>
            <a:r>
              <a:rPr lang="nl-NL" dirty="0"/>
              <a:t>, waarom eigenlijk?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99BA410-853F-5D44-89BB-B985B35E65F2}"/>
              </a:ext>
            </a:extLst>
          </p:cNvPr>
          <p:cNvSpPr/>
          <p:nvPr/>
        </p:nvSpPr>
        <p:spPr>
          <a:xfrm>
            <a:off x="5017303" y="2749718"/>
            <a:ext cx="1913021" cy="1852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Het nut van het vak Nederlands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941E400-CC57-6242-AFE7-7DB5AA8A4DFF}"/>
              </a:ext>
            </a:extLst>
          </p:cNvPr>
          <p:cNvSpPr txBox="1"/>
          <p:nvPr/>
        </p:nvSpPr>
        <p:spPr>
          <a:xfrm>
            <a:off x="7418301" y="2835448"/>
            <a:ext cx="355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moet foutloos kunnen schrijven.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85A0409-FAFD-3642-9A34-CDE51D470A2F}"/>
              </a:ext>
            </a:extLst>
          </p:cNvPr>
          <p:cNvSpPr txBox="1"/>
          <p:nvPr/>
        </p:nvSpPr>
        <p:spPr>
          <a:xfrm>
            <a:off x="6653463" y="4920916"/>
            <a:ext cx="395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moet later contracten kunnen lezen.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BB67F19-D876-6245-A17C-9B61D9FCB12F}"/>
              </a:ext>
            </a:extLst>
          </p:cNvPr>
          <p:cNvSpPr txBox="1"/>
          <p:nvPr/>
        </p:nvSpPr>
        <p:spPr>
          <a:xfrm>
            <a:off x="6930324" y="1525369"/>
            <a:ext cx="445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je werk moet je straks facturen maken,</a:t>
            </a:r>
          </a:p>
          <a:p>
            <a:r>
              <a:rPr lang="nl-NL" dirty="0"/>
              <a:t>of adverteren via </a:t>
            </a:r>
            <a:r>
              <a:rPr lang="nl-NL" dirty="0" err="1"/>
              <a:t>social</a:t>
            </a:r>
            <a:r>
              <a:rPr lang="nl-NL" dirty="0"/>
              <a:t> media.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AADD3E4-0AB8-1241-A212-53EB380D93F4}"/>
              </a:ext>
            </a:extLst>
          </p:cNvPr>
          <p:cNvSpPr txBox="1"/>
          <p:nvPr/>
        </p:nvSpPr>
        <p:spPr>
          <a:xfrm>
            <a:off x="1371600" y="4944070"/>
            <a:ext cx="523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kennismaken met literatuur.</a:t>
            </a:r>
          </a:p>
          <a:p>
            <a:r>
              <a:rPr lang="nl-NL" dirty="0"/>
              <a:t>Dat maakt je belezen en leert je perspectief nemen.</a:t>
            </a:r>
          </a:p>
          <a:p>
            <a:r>
              <a:rPr lang="nl-NL" dirty="0"/>
              <a:t>Ook kun je er levenslessen in herkennen.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7AE67A1-1970-5141-8AEF-C1CFA52ADF37}"/>
              </a:ext>
            </a:extLst>
          </p:cNvPr>
          <p:cNvSpPr txBox="1"/>
          <p:nvPr/>
        </p:nvSpPr>
        <p:spPr>
          <a:xfrm>
            <a:off x="1371600" y="138862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Je leert hoe je foutloos maar ook begrijpelijk en op een prettige manier communiceert.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4D31DE-673A-5742-BA4D-EDED7AE73171}"/>
              </a:ext>
            </a:extLst>
          </p:cNvPr>
          <p:cNvSpPr txBox="1"/>
          <p:nvPr/>
        </p:nvSpPr>
        <p:spPr>
          <a:xfrm>
            <a:off x="1517270" y="4103193"/>
            <a:ext cx="327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onder woorden brengen</a:t>
            </a:r>
          </a:p>
          <a:p>
            <a:r>
              <a:rPr lang="nl-NL" dirty="0"/>
              <a:t>wat je zelf belangrijk vindt.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ADAD0F-B99B-8A41-AE5E-B86B59F113AB}"/>
              </a:ext>
            </a:extLst>
          </p:cNvPr>
          <p:cNvSpPr txBox="1"/>
          <p:nvPr/>
        </p:nvSpPr>
        <p:spPr>
          <a:xfrm>
            <a:off x="1655066" y="6116817"/>
            <a:ext cx="903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leert op een effectieve manier opkomen voor jezelf als je het ergens niet mee eens bent.</a:t>
            </a:r>
          </a:p>
        </p:txBody>
      </p:sp>
      <p:sp>
        <p:nvSpPr>
          <p:cNvPr id="3" name="Ovale toelichting 2">
            <a:extLst>
              <a:ext uri="{FF2B5EF4-FFF2-40B4-BE49-F238E27FC236}">
                <a16:creationId xmlns:a16="http://schemas.microsoft.com/office/drawing/2014/main" id="{4411FFF0-0CCA-0546-BDEC-38905710A493}"/>
              </a:ext>
            </a:extLst>
          </p:cNvPr>
          <p:cNvSpPr/>
          <p:nvPr/>
        </p:nvSpPr>
        <p:spPr>
          <a:xfrm>
            <a:off x="6768848" y="252664"/>
            <a:ext cx="5423152" cy="3138386"/>
          </a:xfrm>
          <a:prstGeom prst="wedgeEllipseCallout">
            <a:avLst>
              <a:gd name="adj1" fmla="val -44521"/>
              <a:gd name="adj2" fmla="val 55649"/>
            </a:avLst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e toelichting 11">
            <a:extLst>
              <a:ext uri="{FF2B5EF4-FFF2-40B4-BE49-F238E27FC236}">
                <a16:creationId xmlns:a16="http://schemas.microsoft.com/office/drawing/2014/main" id="{A1742601-CCFB-C44C-A0CB-D6182358FB0E}"/>
              </a:ext>
            </a:extLst>
          </p:cNvPr>
          <p:cNvSpPr/>
          <p:nvPr/>
        </p:nvSpPr>
        <p:spPr>
          <a:xfrm>
            <a:off x="-244373" y="952349"/>
            <a:ext cx="6268155" cy="2956298"/>
          </a:xfrm>
          <a:prstGeom prst="wedgeEllipseCallout">
            <a:avLst>
              <a:gd name="adj1" fmla="val 22199"/>
              <a:gd name="adj2" fmla="val 67453"/>
            </a:avLst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e toelichting 12">
            <a:extLst>
              <a:ext uri="{FF2B5EF4-FFF2-40B4-BE49-F238E27FC236}">
                <a16:creationId xmlns:a16="http://schemas.microsoft.com/office/drawing/2014/main" id="{DB04AC55-2643-8B4C-95B2-A883EAE83C67}"/>
              </a:ext>
            </a:extLst>
          </p:cNvPr>
          <p:cNvSpPr/>
          <p:nvPr/>
        </p:nvSpPr>
        <p:spPr>
          <a:xfrm rot="11018693">
            <a:off x="1025213" y="4668588"/>
            <a:ext cx="9538195" cy="2438699"/>
          </a:xfrm>
          <a:prstGeom prst="wedgeEllipseCallout">
            <a:avLst>
              <a:gd name="adj1" fmla="val 5161"/>
              <a:gd name="adj2" fmla="val 65084"/>
            </a:avLst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5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881 -0.26042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10612 -0.3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459 L -0.05755 -0.320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04336 0.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3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7AD0C-894E-4845-9C61-0D802899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 een </a:t>
            </a:r>
            <a:r>
              <a:rPr lang="nl-NL" dirty="0" err="1"/>
              <a:t>woordweb</a:t>
            </a:r>
            <a:r>
              <a:rPr lang="nl-NL" dirty="0"/>
              <a:t> kun je: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6FE6A1-20F2-7046-9864-BF10B35C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Brainstormen</a:t>
            </a:r>
          </a:p>
          <a:p>
            <a:r>
              <a:rPr lang="nl-NL" dirty="0"/>
              <a:t>Onderwerpen bij elkaar zetten die bij elkaar horen</a:t>
            </a:r>
          </a:p>
          <a:p>
            <a:r>
              <a:rPr lang="nl-NL" dirty="0"/>
              <a:t>Een voorlopig bouwplan maken voor inhoud en structuur</a:t>
            </a:r>
          </a:p>
        </p:txBody>
      </p:sp>
    </p:spTree>
    <p:extLst>
      <p:ext uri="{BB962C8B-B14F-4D97-AF65-F5344CB8AC3E}">
        <p14:creationId xmlns:p14="http://schemas.microsoft.com/office/powerpoint/2010/main" val="191173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8E0F4-48E7-5647-BBF7-08AC4046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Betrouwbare bronnen, wat zijn dat?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E3BD6-8BFA-F343-9458-F464AB2F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57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E9603-C38B-3B47-B97B-D9C8B95C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dit betrouwbare bronnen?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8C515DF-5A45-D247-85F3-6F93EC3C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2200" y="2997750"/>
            <a:ext cx="5430477" cy="3581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0394EC-5F9C-7848-A6C9-2E0C75CC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67" y="1494438"/>
            <a:ext cx="4511066" cy="30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4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23C77-E0F3-9740-B311-EA4577D9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betrouwbare bron?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90A593-78F0-DE4C-BD37-4EBCC94D2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Iemand die geen (financieel of politiek) belang heeft bij wat hij zegt</a:t>
            </a:r>
          </a:p>
          <a:p>
            <a:r>
              <a:rPr lang="nl-NL" dirty="0"/>
              <a:t>Een deskundige, iemand die ervoor geleerd heeft</a:t>
            </a:r>
          </a:p>
          <a:p>
            <a:r>
              <a:rPr lang="nl-NL" dirty="0"/>
              <a:t>Een kwaliteitskrant, zoals: </a:t>
            </a:r>
            <a:r>
              <a:rPr lang="nl-NL" i="1" dirty="0"/>
              <a:t>NRC, Volkskrant, Trouw</a:t>
            </a:r>
          </a:p>
          <a:p>
            <a:r>
              <a:rPr lang="nl-NL" dirty="0"/>
              <a:t>Een organisatie of persoon die in het </a:t>
            </a:r>
            <a:r>
              <a:rPr lang="nl-NL" b="1" dirty="0"/>
              <a:t>groter belang </a:t>
            </a:r>
            <a:r>
              <a:rPr lang="nl-NL" dirty="0"/>
              <a:t>onderzoek doet en/of advies uitbrengt, zoals RIVM, WODC, CBS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6954089"/>
      </p:ext>
    </p:extLst>
  </p:cSld>
  <p:clrMapOvr>
    <a:masterClrMapping/>
  </p:clrMapOvr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Bijsnijden</Template>
  <TotalTime>106</TotalTime>
  <Words>639</Words>
  <Application>Microsoft Macintosh PowerPoint</Application>
  <PresentationFormat>Breedbeeld</PresentationFormat>
  <Paragraphs>65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5" baseType="lpstr">
      <vt:lpstr>Franklin Gothic Book</vt:lpstr>
      <vt:lpstr>Bijsnijden</vt:lpstr>
      <vt:lpstr>uiteenzetting</vt:lpstr>
      <vt:lpstr>Dog’s marshmellow test!</vt:lpstr>
      <vt:lpstr>agenda</vt:lpstr>
      <vt:lpstr>Woordweb, waarom eigenlijk?</vt:lpstr>
      <vt:lpstr>Woordweb, waarom eigenlijk?</vt:lpstr>
      <vt:lpstr>Met een woordweb kun je:</vt:lpstr>
      <vt:lpstr>Betrouwbare bronnen, wat zijn dat?</vt:lpstr>
      <vt:lpstr>Zijn dit betrouwbare bronnen?</vt:lpstr>
      <vt:lpstr>Wat is een betrouwbare bron?</vt:lpstr>
      <vt:lpstr>Maar hoe zit het met social media?</vt:lpstr>
      <vt:lpstr>PowerPoint-presentatie</vt:lpstr>
      <vt:lpstr>PowerPoint-presentatie</vt:lpstr>
      <vt:lpstr>opdracht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uiteenzetting</dc:title>
  <dc:creator>Josje Kuenen</dc:creator>
  <cp:lastModifiedBy>Josje Kuenen</cp:lastModifiedBy>
  <cp:revision>12</cp:revision>
  <dcterms:created xsi:type="dcterms:W3CDTF">2020-11-11T16:49:08Z</dcterms:created>
  <dcterms:modified xsi:type="dcterms:W3CDTF">2020-11-15T16:50:30Z</dcterms:modified>
</cp:coreProperties>
</file>