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93"/>
  </p:normalViewPr>
  <p:slideViewPr>
    <p:cSldViewPr snapToGrid="0" snapToObjects="1" showGuides="1">
      <p:cViewPr varScale="1">
        <p:scale>
          <a:sx n="106" d="100"/>
          <a:sy n="106" d="100"/>
        </p:scale>
        <p:origin x="208" y="2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11/12/20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CFFD9-EE5D-5F47-92BA-E673AAEF5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400" dirty="0"/>
              <a:t>Nederlands, woordsoorten vervolg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97A9CD-F1E0-8E49-8141-597A21BF4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Josje Kuenen, 2 havo</a:t>
            </a:r>
          </a:p>
        </p:txBody>
      </p:sp>
    </p:spTree>
    <p:extLst>
      <p:ext uri="{BB962C8B-B14F-4D97-AF65-F5344CB8AC3E}">
        <p14:creationId xmlns:p14="http://schemas.microsoft.com/office/powerpoint/2010/main" val="2399411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A5850-03E8-0745-9723-C80EECB6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F06D7A1-2869-1E42-8BF9-C6BA0F320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07" y="136482"/>
            <a:ext cx="8594489" cy="6585035"/>
          </a:xfrm>
          <a:prstGeom prst="rect">
            <a:avLst/>
          </a:prstGeom>
        </p:spPr>
      </p:pic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BAF416BC-6A9C-494A-9546-6EF72674F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93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A2A48-5A59-AE48-A1D3-47F9EB7B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DFB58E3-08E2-8A4F-886D-9BB6127DA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6" y="1289304"/>
            <a:ext cx="10776883" cy="4641850"/>
          </a:xfrm>
        </p:spPr>
      </p:pic>
    </p:spTree>
    <p:extLst>
      <p:ext uri="{BB962C8B-B14F-4D97-AF65-F5344CB8AC3E}">
        <p14:creationId xmlns:p14="http://schemas.microsoft.com/office/powerpoint/2010/main" val="351102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4F59A-7825-1943-957A-B26BD862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Totaalopdracht 15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B11440-2F8E-6343-A0CC-ABE74BE27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20" y="1853345"/>
            <a:ext cx="5415175" cy="46798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1800" dirty="0"/>
              <a:t>      a. </a:t>
            </a:r>
            <a:r>
              <a:rPr lang="nl-NL" sz="2100" dirty="0"/>
              <a:t>Wie heeft weleens distikstofmonoxide gebruikt?</a:t>
            </a:r>
          </a:p>
          <a:p>
            <a:pPr lvl="1"/>
            <a:r>
              <a:rPr lang="nl-NL" sz="2100" dirty="0"/>
              <a:t>wie = </a:t>
            </a:r>
            <a:r>
              <a:rPr lang="nl-NL" sz="2100" dirty="0" err="1"/>
              <a:t>vn</a:t>
            </a:r>
            <a:endParaRPr lang="nl-NL" sz="2100" dirty="0"/>
          </a:p>
          <a:p>
            <a:pPr lvl="1"/>
            <a:r>
              <a:rPr lang="nl-NL" sz="2100" dirty="0"/>
              <a:t>heeft = </a:t>
            </a:r>
            <a:r>
              <a:rPr lang="nl-NL" sz="2100" dirty="0" err="1"/>
              <a:t>hww</a:t>
            </a:r>
            <a:endParaRPr lang="nl-NL" sz="2100" dirty="0"/>
          </a:p>
          <a:p>
            <a:pPr lvl="1"/>
            <a:r>
              <a:rPr lang="nl-NL" sz="2100" dirty="0"/>
              <a:t>gebruikt = </a:t>
            </a:r>
            <a:r>
              <a:rPr lang="nl-NL" sz="2100" dirty="0" err="1"/>
              <a:t>zww</a:t>
            </a:r>
            <a:endParaRPr lang="nl-NL" sz="2100" dirty="0"/>
          </a:p>
          <a:p>
            <a:pPr lvl="1"/>
            <a:r>
              <a:rPr lang="nl-NL" sz="2100" dirty="0"/>
              <a:t>weleens = –  (bijwoord, hebben we niet behandeld)</a:t>
            </a:r>
          </a:p>
          <a:p>
            <a:pPr lvl="1"/>
            <a:r>
              <a:rPr lang="nl-NL" sz="2100" dirty="0"/>
              <a:t>distikstofmonoxide = </a:t>
            </a:r>
            <a:r>
              <a:rPr lang="nl-NL" sz="2100" dirty="0" err="1"/>
              <a:t>zn</a:t>
            </a:r>
            <a:endParaRPr lang="nl-NL" sz="2100" dirty="0"/>
          </a:p>
          <a:p>
            <a:pPr marL="274320" lvl="1" indent="0">
              <a:buNone/>
            </a:pPr>
            <a:endParaRPr lang="nl-NL" sz="2100" dirty="0"/>
          </a:p>
          <a:p>
            <a:pPr marL="274320" lvl="1" indent="0">
              <a:buNone/>
            </a:pPr>
            <a:r>
              <a:rPr lang="nl-NL" sz="2100" dirty="0"/>
              <a:t>b. Dit koude gas zou een korte, sterke roes veroorzaken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dit =av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koude = </a:t>
            </a:r>
            <a:r>
              <a:rPr lang="nl-NL" sz="2100" dirty="0" err="1"/>
              <a:t>bn</a:t>
            </a:r>
            <a:endParaRPr lang="nl-NL" sz="2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gas = </a:t>
            </a:r>
            <a:r>
              <a:rPr lang="nl-NL" sz="2100" dirty="0" err="1"/>
              <a:t>zn</a:t>
            </a:r>
            <a:r>
              <a:rPr lang="nl-NL" sz="21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zou = </a:t>
            </a:r>
            <a:r>
              <a:rPr lang="nl-NL" sz="2100" dirty="0" err="1"/>
              <a:t>hww</a:t>
            </a:r>
            <a:endParaRPr lang="nl-NL" sz="2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veroorzaken = </a:t>
            </a:r>
            <a:r>
              <a:rPr lang="nl-NL" sz="2100" dirty="0" err="1"/>
              <a:t>zww</a:t>
            </a:r>
            <a:endParaRPr lang="nl-NL" sz="2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een = lw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korte = </a:t>
            </a:r>
            <a:r>
              <a:rPr lang="nl-NL" sz="2100" dirty="0" err="1"/>
              <a:t>bn</a:t>
            </a:r>
            <a:endParaRPr lang="nl-NL" sz="2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100" dirty="0"/>
              <a:t>sterke = </a:t>
            </a:r>
            <a:r>
              <a:rPr lang="nl-NL" sz="2100" dirty="0" err="1"/>
              <a:t>bn</a:t>
            </a:r>
            <a:endParaRPr lang="nl-NL" sz="2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roes = </a:t>
            </a:r>
            <a:r>
              <a:rPr lang="nl-NL" dirty="0" err="1"/>
              <a:t>zn</a:t>
            </a:r>
            <a:endParaRPr lang="nl-NL" dirty="0"/>
          </a:p>
          <a:p>
            <a:pPr marL="274320" lvl="1" indent="0">
              <a:buNone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5E38454-59AF-004D-80DE-9287F7706772}"/>
              </a:ext>
            </a:extLst>
          </p:cNvPr>
          <p:cNvSpPr txBox="1"/>
          <p:nvPr/>
        </p:nvSpPr>
        <p:spPr>
          <a:xfrm>
            <a:off x="6288505" y="302359"/>
            <a:ext cx="57270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c. Maar de risico’s zijn groot </a:t>
            </a:r>
            <a:r>
              <a:rPr lang="nl-NL" sz="1400" b="1" dirty="0"/>
              <a:t>en</a:t>
            </a:r>
            <a:r>
              <a:rPr lang="nl-NL" sz="1400" dirty="0"/>
              <a:t> het plezier is van korte duur. </a:t>
            </a:r>
            <a:r>
              <a:rPr lang="nl-NL" sz="1400" i="1" dirty="0"/>
              <a:t>Let op: dit is een samengestelde zin die uit twee hoofdzinnen bestaat dus ook twee pv’s heeft en dus ook twee </a:t>
            </a:r>
            <a:r>
              <a:rPr lang="nl-NL" sz="1400" i="1" dirty="0" err="1"/>
              <a:t>kww’s</a:t>
            </a:r>
            <a:r>
              <a:rPr lang="nl-NL" sz="1400" i="1" dirty="0"/>
              <a:t> kan hebben!</a:t>
            </a:r>
          </a:p>
          <a:p>
            <a:endParaRPr lang="nl-NL" sz="1400" dirty="0"/>
          </a:p>
          <a:p>
            <a:r>
              <a:rPr lang="nl-NL" sz="1400" dirty="0"/>
              <a:t>Maar = voegwoord</a:t>
            </a:r>
          </a:p>
          <a:p>
            <a:r>
              <a:rPr lang="nl-NL" sz="1400" dirty="0"/>
              <a:t>De = lw</a:t>
            </a:r>
          </a:p>
          <a:p>
            <a:r>
              <a:rPr lang="nl-NL" sz="1400" dirty="0"/>
              <a:t>Risico’s = </a:t>
            </a:r>
            <a:r>
              <a:rPr lang="nl-NL" sz="1400" dirty="0" err="1"/>
              <a:t>zn</a:t>
            </a:r>
            <a:endParaRPr lang="nl-NL" sz="1400" dirty="0"/>
          </a:p>
          <a:p>
            <a:r>
              <a:rPr lang="nl-NL" sz="1400" dirty="0"/>
              <a:t>Zijn = </a:t>
            </a:r>
            <a:r>
              <a:rPr lang="nl-NL" sz="1400" dirty="0" err="1"/>
              <a:t>kww</a:t>
            </a:r>
            <a:endParaRPr lang="nl-NL" sz="1400" dirty="0"/>
          </a:p>
          <a:p>
            <a:r>
              <a:rPr lang="nl-NL" sz="1400" dirty="0"/>
              <a:t>En = </a:t>
            </a:r>
            <a:r>
              <a:rPr lang="nl-NL" sz="1400" dirty="0" err="1"/>
              <a:t>vw</a:t>
            </a:r>
            <a:endParaRPr lang="nl-NL" sz="1400" dirty="0"/>
          </a:p>
          <a:p>
            <a:r>
              <a:rPr lang="nl-NL" sz="1400" dirty="0"/>
              <a:t>Het = lw</a:t>
            </a:r>
          </a:p>
          <a:p>
            <a:r>
              <a:rPr lang="nl-NL" sz="1400" dirty="0"/>
              <a:t>Plezier = </a:t>
            </a:r>
            <a:r>
              <a:rPr lang="nl-NL" sz="1400" dirty="0" err="1"/>
              <a:t>zn</a:t>
            </a:r>
            <a:endParaRPr lang="nl-NL" sz="1400" dirty="0"/>
          </a:p>
          <a:p>
            <a:r>
              <a:rPr lang="nl-NL" sz="1400" dirty="0"/>
              <a:t>Is = </a:t>
            </a:r>
            <a:r>
              <a:rPr lang="nl-NL" sz="1400" dirty="0" err="1"/>
              <a:t>kww</a:t>
            </a:r>
            <a:r>
              <a:rPr lang="nl-NL" sz="1400" dirty="0"/>
              <a:t> </a:t>
            </a:r>
          </a:p>
          <a:p>
            <a:r>
              <a:rPr lang="nl-NL" sz="1400" dirty="0"/>
              <a:t>Van = </a:t>
            </a:r>
            <a:r>
              <a:rPr lang="nl-NL" sz="1400" dirty="0" err="1"/>
              <a:t>vz</a:t>
            </a:r>
            <a:r>
              <a:rPr lang="nl-NL" sz="1400" dirty="0"/>
              <a:t> (wel een beetje een gek </a:t>
            </a:r>
            <a:r>
              <a:rPr lang="nl-NL" sz="1400" dirty="0" err="1"/>
              <a:t>vz</a:t>
            </a:r>
            <a:r>
              <a:rPr lang="nl-NL" sz="1400" dirty="0"/>
              <a:t>)</a:t>
            </a:r>
          </a:p>
          <a:p>
            <a:r>
              <a:rPr lang="nl-NL" sz="1400" dirty="0"/>
              <a:t>Korte = </a:t>
            </a:r>
            <a:r>
              <a:rPr lang="nl-NL" sz="1400" dirty="0" err="1"/>
              <a:t>bn</a:t>
            </a:r>
            <a:endParaRPr lang="nl-NL" sz="1400" dirty="0"/>
          </a:p>
          <a:p>
            <a:r>
              <a:rPr lang="nl-NL" sz="1400" dirty="0"/>
              <a:t>Duur = </a:t>
            </a:r>
            <a:r>
              <a:rPr lang="nl-NL" sz="1400" dirty="0" err="1"/>
              <a:t>zn</a:t>
            </a:r>
            <a:endParaRPr lang="nl-NL" sz="1400" dirty="0"/>
          </a:p>
          <a:p>
            <a:endParaRPr lang="nl-NL" sz="1400" dirty="0"/>
          </a:p>
          <a:p>
            <a:r>
              <a:rPr lang="nl-NL" sz="1400" dirty="0"/>
              <a:t>d. Ik hoorde dat mijn klasgenoot zijn mond bevroren zou hebben. (Let op: dit is een samengestelde zin tussen een hoofd–  en bijzin)</a:t>
            </a:r>
          </a:p>
          <a:p>
            <a:endParaRPr lang="nl-NL" sz="1400" dirty="0"/>
          </a:p>
          <a:p>
            <a:r>
              <a:rPr lang="nl-NL" sz="1400" dirty="0"/>
              <a:t>Ik = </a:t>
            </a:r>
            <a:r>
              <a:rPr lang="nl-NL" sz="1400" dirty="0" err="1"/>
              <a:t>psv</a:t>
            </a:r>
            <a:endParaRPr lang="nl-NL" sz="1400" dirty="0"/>
          </a:p>
          <a:p>
            <a:r>
              <a:rPr lang="nl-NL" sz="1400" dirty="0"/>
              <a:t>Hoorde = </a:t>
            </a:r>
            <a:r>
              <a:rPr lang="nl-NL" sz="1400" dirty="0" err="1"/>
              <a:t>zww</a:t>
            </a:r>
            <a:endParaRPr lang="nl-NL" sz="1400" dirty="0"/>
          </a:p>
          <a:p>
            <a:r>
              <a:rPr lang="nl-NL" sz="1400" dirty="0"/>
              <a:t>Dat = </a:t>
            </a:r>
            <a:r>
              <a:rPr lang="nl-NL" sz="1400" dirty="0" err="1"/>
              <a:t>vw</a:t>
            </a:r>
            <a:endParaRPr lang="nl-NL" sz="1400" dirty="0"/>
          </a:p>
          <a:p>
            <a:r>
              <a:rPr lang="nl-NL" sz="1400" dirty="0"/>
              <a:t>Mijn = </a:t>
            </a:r>
            <a:r>
              <a:rPr lang="nl-NL" sz="1400" dirty="0" err="1"/>
              <a:t>bzv</a:t>
            </a:r>
            <a:endParaRPr lang="nl-NL" sz="1400" dirty="0"/>
          </a:p>
          <a:p>
            <a:r>
              <a:rPr lang="nl-NL" sz="1400" dirty="0"/>
              <a:t>Klasgenoot = </a:t>
            </a:r>
            <a:r>
              <a:rPr lang="nl-NL" sz="1400" dirty="0" err="1"/>
              <a:t>zw</a:t>
            </a:r>
            <a:endParaRPr lang="nl-NL" sz="1400" dirty="0"/>
          </a:p>
          <a:p>
            <a:r>
              <a:rPr lang="nl-NL" sz="1400" dirty="0"/>
              <a:t>Zijn = </a:t>
            </a:r>
            <a:r>
              <a:rPr lang="nl-NL" sz="1400" dirty="0" err="1"/>
              <a:t>bzv</a:t>
            </a:r>
            <a:endParaRPr lang="nl-NL" sz="1400" dirty="0"/>
          </a:p>
          <a:p>
            <a:r>
              <a:rPr lang="nl-NL" sz="1400" dirty="0"/>
              <a:t>Mond = </a:t>
            </a:r>
            <a:r>
              <a:rPr lang="nl-NL" sz="1400" dirty="0" err="1"/>
              <a:t>zn</a:t>
            </a:r>
            <a:endParaRPr lang="nl-NL" sz="1400" dirty="0"/>
          </a:p>
          <a:p>
            <a:r>
              <a:rPr lang="nl-NL" sz="1400" dirty="0"/>
              <a:t>Bevroren = </a:t>
            </a:r>
            <a:r>
              <a:rPr lang="nl-NL" sz="1400" dirty="0" err="1"/>
              <a:t>zww</a:t>
            </a:r>
            <a:endParaRPr lang="nl-NL" sz="1400" dirty="0"/>
          </a:p>
          <a:p>
            <a:r>
              <a:rPr lang="nl-NL" sz="1400" dirty="0"/>
              <a:t>Zou = </a:t>
            </a:r>
            <a:r>
              <a:rPr lang="nl-NL" sz="1400" dirty="0" err="1"/>
              <a:t>hww</a:t>
            </a:r>
            <a:endParaRPr lang="nl-NL" sz="1400" dirty="0"/>
          </a:p>
          <a:p>
            <a:r>
              <a:rPr lang="nl-NL" sz="1400" dirty="0"/>
              <a:t>Hebben = </a:t>
            </a:r>
            <a:r>
              <a:rPr lang="nl-NL" sz="1400" dirty="0" err="1"/>
              <a:t>hww</a:t>
            </a:r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85716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9C3F5-FCE6-6541-9A28-3D644254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5DBBC5-7DC2-034E-B13E-581E465EC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E) Nou was dit ook wel een nogal grenzeloos type.</a:t>
            </a:r>
          </a:p>
          <a:p>
            <a:r>
              <a:rPr lang="nl-NL" sz="1600" dirty="0"/>
              <a:t>Nou = -</a:t>
            </a:r>
          </a:p>
          <a:p>
            <a:r>
              <a:rPr lang="nl-NL" sz="1600" dirty="0"/>
              <a:t>Was = </a:t>
            </a:r>
            <a:r>
              <a:rPr lang="nl-NL" sz="1600" dirty="0" err="1"/>
              <a:t>kww</a:t>
            </a:r>
            <a:endParaRPr lang="nl-NL" sz="1600" dirty="0"/>
          </a:p>
          <a:p>
            <a:r>
              <a:rPr lang="nl-NL" sz="1600" dirty="0"/>
              <a:t>Dit = av</a:t>
            </a:r>
          </a:p>
          <a:p>
            <a:r>
              <a:rPr lang="nl-NL" sz="1600" dirty="0"/>
              <a:t>Ook = – </a:t>
            </a:r>
          </a:p>
          <a:p>
            <a:r>
              <a:rPr lang="nl-NL" sz="1600" dirty="0"/>
              <a:t>Wel = – </a:t>
            </a:r>
          </a:p>
          <a:p>
            <a:r>
              <a:rPr lang="nl-NL" sz="1600" dirty="0"/>
              <a:t>Een = lw</a:t>
            </a:r>
          </a:p>
          <a:p>
            <a:r>
              <a:rPr lang="nl-NL" sz="1600" dirty="0"/>
              <a:t>Nogal = – </a:t>
            </a:r>
          </a:p>
          <a:p>
            <a:r>
              <a:rPr lang="nl-NL" sz="1600" dirty="0"/>
              <a:t>Grenzeloos = </a:t>
            </a:r>
            <a:r>
              <a:rPr lang="nl-NL" sz="1600" dirty="0" err="1"/>
              <a:t>bn</a:t>
            </a:r>
            <a:endParaRPr lang="nl-NL" sz="1600" dirty="0"/>
          </a:p>
          <a:p>
            <a:r>
              <a:rPr lang="nl-NL" sz="1600" dirty="0"/>
              <a:t>Type = </a:t>
            </a:r>
            <a:r>
              <a:rPr lang="nl-NL" sz="1600" dirty="0" err="1"/>
              <a:t>zn</a:t>
            </a:r>
            <a:endParaRPr lang="nl-NL" sz="1600" dirty="0"/>
          </a:p>
          <a:p>
            <a:r>
              <a:rPr lang="nl-NL" sz="1600" dirty="0"/>
              <a:t>Hoor = –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38C7C5D-832E-9F41-BD19-C00226C5D425}"/>
              </a:ext>
            </a:extLst>
          </p:cNvPr>
          <p:cNvSpPr txBox="1"/>
          <p:nvPr/>
        </p:nvSpPr>
        <p:spPr>
          <a:xfrm>
            <a:off x="6364705" y="2121408"/>
            <a:ext cx="453495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F Hij zal wel spijt hebben gehad van zijn daad.</a:t>
            </a:r>
          </a:p>
          <a:p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Hij = </a:t>
            </a:r>
            <a:r>
              <a:rPr lang="nl-NL" sz="1600" dirty="0" err="1"/>
              <a:t>psv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Zal = </a:t>
            </a:r>
            <a:r>
              <a:rPr lang="nl-NL" sz="1600" dirty="0" err="1"/>
              <a:t>hww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Wel =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Spijt = </a:t>
            </a:r>
            <a:r>
              <a:rPr lang="nl-NL" sz="1600" dirty="0" err="1"/>
              <a:t>zn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Hebben = </a:t>
            </a:r>
            <a:r>
              <a:rPr lang="nl-NL" sz="1600" dirty="0" err="1"/>
              <a:t>hww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Gehad = </a:t>
            </a:r>
            <a:r>
              <a:rPr lang="nl-NL" sz="1600" dirty="0" err="1"/>
              <a:t>zww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Van = </a:t>
            </a:r>
            <a:r>
              <a:rPr lang="nl-NL" sz="1600" dirty="0" err="1"/>
              <a:t>vz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Zijn = </a:t>
            </a:r>
            <a:r>
              <a:rPr lang="nl-NL" sz="1600" dirty="0" err="1"/>
              <a:t>bzv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Daad = </a:t>
            </a:r>
            <a:r>
              <a:rPr lang="nl-NL" sz="1600" dirty="0" err="1"/>
              <a:t>zn</a:t>
            </a:r>
            <a:endParaRPr lang="nl-NL" sz="1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98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95E65-5033-EC43-8A1D-69015D6D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CC8094-6BD2-E644-B4A8-8BB9CB0C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Vandaag kijken we de opdrachten 9 en 10 na</a:t>
            </a:r>
          </a:p>
          <a:p>
            <a:r>
              <a:rPr lang="nl-NL" dirty="0"/>
              <a:t>Gaan we verder met woordsoorten: aanwijzend en vragend voornaamwoord</a:t>
            </a:r>
          </a:p>
          <a:p>
            <a:r>
              <a:rPr lang="nl-NL" dirty="0"/>
              <a:t>En: dan ronden we woordsoorten af!!!!!!</a:t>
            </a:r>
          </a:p>
          <a:p>
            <a:r>
              <a:rPr lang="nl-NL" dirty="0"/>
              <a:t>Ben je klaar? Ga dan in stilte lezen in je boek.</a:t>
            </a:r>
          </a:p>
        </p:txBody>
      </p:sp>
    </p:spTree>
    <p:extLst>
      <p:ext uri="{BB962C8B-B14F-4D97-AF65-F5344CB8AC3E}">
        <p14:creationId xmlns:p14="http://schemas.microsoft.com/office/powerpoint/2010/main" val="346677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49181-C60E-7C40-85D3-92B9B8DA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9, p. 65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03E8FB-39F1-894F-970C-7C6C2D1D7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Opdracht 9, voegwoorden</a:t>
            </a:r>
          </a:p>
          <a:p>
            <a:pPr marL="0" indent="0">
              <a:buNone/>
            </a:pPr>
            <a:r>
              <a:rPr lang="nl-NL" dirty="0"/>
              <a:t>A en, maar</a:t>
            </a:r>
          </a:p>
          <a:p>
            <a:pPr marL="0" indent="0">
              <a:buNone/>
            </a:pPr>
            <a:r>
              <a:rPr lang="nl-NL" dirty="0"/>
              <a:t>B omdat, want</a:t>
            </a:r>
          </a:p>
          <a:p>
            <a:pPr marL="0" indent="0">
              <a:buNone/>
            </a:pPr>
            <a:r>
              <a:rPr lang="nl-NL" dirty="0"/>
              <a:t>C nadat, en</a:t>
            </a:r>
          </a:p>
          <a:p>
            <a:pPr marL="0" indent="0">
              <a:buNone/>
            </a:pPr>
            <a:r>
              <a:rPr lang="nl-NL" dirty="0"/>
              <a:t>D zodra, zodat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Opdracht 10, voegwoorden die gevolgd worden door een bijzin</a:t>
            </a:r>
          </a:p>
          <a:p>
            <a:pPr marL="0" indent="0">
              <a:buNone/>
            </a:pPr>
            <a:r>
              <a:rPr lang="nl-NL" dirty="0"/>
              <a:t>B Omdat ik moe was</a:t>
            </a:r>
          </a:p>
          <a:p>
            <a:pPr marL="0" indent="0">
              <a:buNone/>
            </a:pPr>
            <a:r>
              <a:rPr lang="nl-NL" dirty="0"/>
              <a:t>C Nadat het treinpersoneel </a:t>
            </a:r>
            <a:r>
              <a:rPr lang="nl-NL" dirty="0" err="1"/>
              <a:t>uitgestaakt</a:t>
            </a:r>
            <a:r>
              <a:rPr lang="nl-NL" dirty="0"/>
              <a:t> was</a:t>
            </a:r>
          </a:p>
          <a:p>
            <a:pPr marL="0" indent="0">
              <a:buNone/>
            </a:pPr>
            <a:r>
              <a:rPr lang="nl-NL" dirty="0"/>
              <a:t>D Zodra ik achttien ben // zodat ik in mijn eentje op vakantie kan</a:t>
            </a:r>
          </a:p>
        </p:txBody>
      </p:sp>
    </p:spTree>
    <p:extLst>
      <p:ext uri="{BB962C8B-B14F-4D97-AF65-F5344CB8AC3E}">
        <p14:creationId xmlns:p14="http://schemas.microsoft.com/office/powerpoint/2010/main" val="428694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235B1-5101-7648-8742-23FB3617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een keer oefenen met samengestelde zinnen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22D39E-A112-3C4D-A913-47BBC99E8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98134"/>
            <a:ext cx="10058400" cy="4050792"/>
          </a:xfrm>
        </p:spPr>
        <p:txBody>
          <a:bodyPr/>
          <a:lstStyle/>
          <a:p>
            <a:r>
              <a:rPr lang="nl-NL" dirty="0"/>
              <a:t>Voegwoorden: maar, want, of, en = voegen </a:t>
            </a:r>
            <a:r>
              <a:rPr lang="nl-NL" b="1" dirty="0"/>
              <a:t>hoofdzinnen</a:t>
            </a:r>
            <a:r>
              <a:rPr lang="nl-NL" dirty="0"/>
              <a:t> samen</a:t>
            </a:r>
          </a:p>
          <a:p>
            <a:r>
              <a:rPr lang="nl-NL" dirty="0"/>
              <a:t>Voegwoorden: omdat, zodat, terwijl, nadat = voegen </a:t>
            </a:r>
            <a:r>
              <a:rPr lang="nl-NL" b="1" dirty="0"/>
              <a:t>hoofd–  en bijzinnen </a:t>
            </a:r>
            <a:r>
              <a:rPr lang="nl-NL" dirty="0"/>
              <a:t>samen</a:t>
            </a:r>
          </a:p>
          <a:p>
            <a:endParaRPr lang="nl-NL" dirty="0"/>
          </a:p>
          <a:p>
            <a:r>
              <a:rPr lang="nl-NL" dirty="0"/>
              <a:t>Maak zelf twee samengestelde zinnen met hoofdzinnen.</a:t>
            </a:r>
          </a:p>
          <a:p>
            <a:r>
              <a:rPr lang="nl-NL" dirty="0"/>
              <a:t>Maak zelf twee samengestelde zinnen met hoofd– en bijzinnen.</a:t>
            </a:r>
          </a:p>
        </p:txBody>
      </p:sp>
    </p:spTree>
    <p:extLst>
      <p:ext uri="{BB962C8B-B14F-4D97-AF65-F5344CB8AC3E}">
        <p14:creationId xmlns:p14="http://schemas.microsoft.com/office/powerpoint/2010/main" val="112207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F15BC0F-BA01-3542-9FB9-641DCAFAAD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2800" y="364066"/>
          <a:ext cx="10413999" cy="507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333">
                  <a:extLst>
                    <a:ext uri="{9D8B030D-6E8A-4147-A177-3AD203B41FA5}">
                      <a16:colId xmlns:a16="http://schemas.microsoft.com/office/drawing/2014/main" val="1206116119"/>
                    </a:ext>
                  </a:extLst>
                </a:gridCol>
                <a:gridCol w="3471333">
                  <a:extLst>
                    <a:ext uri="{9D8B030D-6E8A-4147-A177-3AD203B41FA5}">
                      <a16:colId xmlns:a16="http://schemas.microsoft.com/office/drawing/2014/main" val="4259415454"/>
                    </a:ext>
                  </a:extLst>
                </a:gridCol>
                <a:gridCol w="3471333">
                  <a:extLst>
                    <a:ext uri="{9D8B030D-6E8A-4147-A177-3AD203B41FA5}">
                      <a16:colId xmlns:a16="http://schemas.microsoft.com/office/drawing/2014/main" val="817100153"/>
                    </a:ext>
                  </a:extLst>
                </a:gridCol>
              </a:tblGrid>
              <a:tr h="408634">
                <a:tc>
                  <a:txBody>
                    <a:bodyPr/>
                    <a:lstStyle/>
                    <a:p>
                      <a:r>
                        <a:rPr lang="nl-NL" dirty="0">
                          <a:latin typeface="Al Tarikh" pitchFamily="2" charset="-78"/>
                          <a:cs typeface="Al Tarikh" pitchFamily="2" charset="-78"/>
                        </a:rPr>
                        <a:t>woordsoort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l Tarikh" pitchFamily="2" charset="-78"/>
                          <a:cs typeface="Al Tarikh" pitchFamily="2" charset="-78"/>
                        </a:rPr>
                        <a:t>Afkorting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l Tarikh" pitchFamily="2" charset="-78"/>
                          <a:cs typeface="Al Tarikh" pitchFamily="2" charset="-78"/>
                        </a:rPr>
                        <a:t>voorbeeld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46933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lidwoord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lw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de, het , 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777328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zelfstandig naamwoord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zn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kapper, tijdschrift, Scheveningen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00915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bijvoeglijk naamwoord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bn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knap, slim, stevig, dromerig, gouden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135265"/>
                  </a:ext>
                </a:extLst>
              </a:tr>
              <a:tr h="1175521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werkwoord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koppelww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hulpww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zelfstandig werkwoord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ww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kww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hww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zww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zijn, worden, blijven, blijken, lijken,  </a:t>
                      </a: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kunnen, mogen, willen</a:t>
                      </a: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werken, kopen spelen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67341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voorzetsel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vz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voor, met , aan, tijdens, in, op, vanwege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75986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voegwoord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en, maar, want, omdat, terwijl, als </a:t>
                      </a: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enz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101403"/>
                  </a:ext>
                </a:extLst>
              </a:tr>
              <a:tr h="1444212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voornaamwoord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persoonlijk </a:t>
                      </a: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vnw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bezittelijk </a:t>
                      </a: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vnw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aanwijzend </a:t>
                      </a: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vnw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vragend </a:t>
                      </a:r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vnw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psv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bzv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avn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 err="1">
                          <a:latin typeface="Al Tarikh" pitchFamily="2" charset="-78"/>
                          <a:cs typeface="Al Tarikh" pitchFamily="2" charset="-78"/>
                        </a:rPr>
                        <a:t>vrv</a:t>
                      </a:r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>
                        <a:latin typeface="Al Tarikh" pitchFamily="2" charset="-78"/>
                        <a:cs typeface="Al Tarikh" pitchFamily="2" charset="-78"/>
                      </a:endParaRP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ik je, u, hij, haar , het, ons, jullie, hen</a:t>
                      </a: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mijn  jouw, je, uw, zijn, haar, onze, uw</a:t>
                      </a: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die, deze, dit , dat, dergelijk, zulk, zo’n</a:t>
                      </a:r>
                    </a:p>
                    <a:p>
                      <a:r>
                        <a:rPr lang="nl-NL" sz="1600" dirty="0">
                          <a:latin typeface="Al Tarikh" pitchFamily="2" charset="-78"/>
                          <a:cs typeface="Al Tarikh" pitchFamily="2" charset="-78"/>
                        </a:rPr>
                        <a:t>wie, wat , welke, wat voor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90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13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1F880-84FC-DE43-A242-AEF70D42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Aanwijzende voornaamwoorden verwijzen nadrukkelijk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15F7E3-AD04-D84F-B478-7C6B7FFD1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Joost er al? Nee, </a:t>
            </a:r>
            <a:r>
              <a:rPr lang="nl-NL" b="1" dirty="0"/>
              <a:t>die</a:t>
            </a:r>
            <a:r>
              <a:rPr lang="nl-NL" dirty="0"/>
              <a:t> heb ik nog niet gezien. (maar anderen wel)</a:t>
            </a:r>
          </a:p>
          <a:p>
            <a:r>
              <a:rPr lang="nl-NL" dirty="0"/>
              <a:t>Is Joost er al? Nee, ik heb hem nog niet gezien.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Soms worden aanwijzende voornaamwoorden zelfstandig gebruikt</a:t>
            </a:r>
          </a:p>
          <a:p>
            <a:r>
              <a:rPr lang="nl-NL" b="1" dirty="0"/>
              <a:t>Dat</a:t>
            </a:r>
            <a:r>
              <a:rPr lang="nl-NL" dirty="0"/>
              <a:t> meisje kan prachtig zingen (niet zelfstandig gebruikt).</a:t>
            </a:r>
          </a:p>
          <a:p>
            <a:r>
              <a:rPr lang="nl-NL" b="1" dirty="0"/>
              <a:t>Dat</a:t>
            </a:r>
            <a:r>
              <a:rPr lang="nl-NL" dirty="0"/>
              <a:t> vind ik niet zo leuk van je (wel zelfstandig gebruikt).</a:t>
            </a:r>
          </a:p>
          <a:p>
            <a:r>
              <a:rPr lang="nl-NL" dirty="0"/>
              <a:t>Wil je </a:t>
            </a:r>
            <a:r>
              <a:rPr lang="nl-NL" b="1" dirty="0"/>
              <a:t>deze </a:t>
            </a:r>
            <a:r>
              <a:rPr lang="nl-NL" dirty="0"/>
              <a:t>snoepjes, of heb je liever </a:t>
            </a:r>
            <a:r>
              <a:rPr lang="nl-NL" b="1" dirty="0"/>
              <a:t>zulke</a:t>
            </a:r>
            <a:r>
              <a:rPr lang="nl-NL" dirty="0"/>
              <a:t>? (niet en wel zelfstandig)</a:t>
            </a:r>
          </a:p>
        </p:txBody>
      </p:sp>
    </p:spTree>
    <p:extLst>
      <p:ext uri="{BB962C8B-B14F-4D97-AF65-F5344CB8AC3E}">
        <p14:creationId xmlns:p14="http://schemas.microsoft.com/office/powerpoint/2010/main" val="380894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CC0CD-E59F-9F45-B50F-8099FB71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vragend voornaamwoord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BDBEF8-04CA-DA49-AFBE-07C8A58F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Wie </a:t>
            </a:r>
            <a:r>
              <a:rPr lang="nl-NL" dirty="0"/>
              <a:t>hoor ik daar?</a:t>
            </a:r>
          </a:p>
          <a:p>
            <a:r>
              <a:rPr lang="nl-NL" b="1" dirty="0"/>
              <a:t>Welk </a:t>
            </a:r>
            <a:r>
              <a:rPr lang="nl-NL" dirty="0"/>
              <a:t>boek ga je lezen?</a:t>
            </a:r>
          </a:p>
          <a:p>
            <a:r>
              <a:rPr lang="nl-NL" b="1" dirty="0"/>
              <a:t>Wat voor </a:t>
            </a:r>
            <a:r>
              <a:rPr lang="nl-NL" dirty="0"/>
              <a:t>saus is dat?</a:t>
            </a:r>
          </a:p>
          <a:p>
            <a:r>
              <a:rPr lang="nl-NL" b="1" dirty="0"/>
              <a:t>Wiens</a:t>
            </a:r>
            <a:r>
              <a:rPr lang="nl-NL" dirty="0"/>
              <a:t> jas heb jij daar aan?</a:t>
            </a:r>
          </a:p>
        </p:txBody>
      </p:sp>
    </p:spTree>
    <p:extLst>
      <p:ext uri="{BB962C8B-B14F-4D97-AF65-F5344CB8AC3E}">
        <p14:creationId xmlns:p14="http://schemas.microsoft.com/office/powerpoint/2010/main" val="62766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7AA04-4A8C-524E-831F-0CC215A8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6AA1D2-7D59-9846-AA80-AB7BF9E8B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8 a en 8b p, 65</a:t>
            </a:r>
          </a:p>
          <a:p>
            <a:r>
              <a:rPr lang="nl-NL" dirty="0"/>
              <a:t>Opdracht 15, behalve de tijden, p. 69</a:t>
            </a:r>
          </a:p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www.cambiumned.nl</a:t>
            </a:r>
            <a:r>
              <a:rPr lang="nl-NL" dirty="0"/>
              <a:t>/oefeningen/het-aanwijzend-voornaamwoord/</a:t>
            </a:r>
          </a:p>
        </p:txBody>
      </p:sp>
    </p:spTree>
    <p:extLst>
      <p:ext uri="{BB962C8B-B14F-4D97-AF65-F5344CB8AC3E}">
        <p14:creationId xmlns:p14="http://schemas.microsoft.com/office/powerpoint/2010/main" val="417899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E02C5-D250-3746-BC00-B3B41645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714A59-6190-E445-B8F5-41271EB43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2F9819E1-98A2-5643-929E-62A31FD96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19" y="140825"/>
            <a:ext cx="7789457" cy="671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83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Houttype</Template>
  <TotalTime>137</TotalTime>
  <Words>752</Words>
  <Application>Microsoft Macintosh PowerPoint</Application>
  <PresentationFormat>Breedbeeld</PresentationFormat>
  <Paragraphs>152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Al Tarikh</vt:lpstr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Nederlands, woordsoorten vervolg 2</vt:lpstr>
      <vt:lpstr>agenda</vt:lpstr>
      <vt:lpstr>Antwoorden 9, p. 65</vt:lpstr>
      <vt:lpstr>Nog een keer oefenen met samengestelde zinnen</vt:lpstr>
      <vt:lpstr>PowerPoint-presentatie</vt:lpstr>
      <vt:lpstr>Aanwijzende voornaamwoorden verwijzen nadrukkelijk</vt:lpstr>
      <vt:lpstr>vragend voornaamwoord</vt:lpstr>
      <vt:lpstr>Opdracht</vt:lpstr>
      <vt:lpstr>PowerPoint-presentatie</vt:lpstr>
      <vt:lpstr>PowerPoint-presentatie</vt:lpstr>
      <vt:lpstr>PowerPoint-presentatie</vt:lpstr>
      <vt:lpstr>Totaalopdracht 15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Nederlands, woordsoorten vervolg 2</dc:title>
  <dc:creator>Josje Kuenen</dc:creator>
  <cp:lastModifiedBy>Josje Kuenen</cp:lastModifiedBy>
  <cp:revision>14</cp:revision>
  <dcterms:created xsi:type="dcterms:W3CDTF">2020-11-10T16:58:23Z</dcterms:created>
  <dcterms:modified xsi:type="dcterms:W3CDTF">2020-11-12T16:58:09Z</dcterms:modified>
</cp:coreProperties>
</file>