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9"/>
    <p:restoredTop sz="94693"/>
  </p:normalViewPr>
  <p:slideViewPr>
    <p:cSldViewPr snapToGrid="0" snapToObjects="1" showGuides="1">
      <p:cViewPr varScale="1">
        <p:scale>
          <a:sx n="75" d="100"/>
          <a:sy n="75" d="100"/>
        </p:scale>
        <p:origin x="176" y="30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10/24/20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10/24/20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10/24/20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DDA40-FB6B-1E43-96C5-55F145E615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Nederlands, beschouwing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A4F6E7A-5B64-4E47-B623-71580415D3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Josje Kuenen, week 44, V4D</a:t>
            </a:r>
          </a:p>
        </p:txBody>
      </p:sp>
    </p:spTree>
    <p:extLst>
      <p:ext uri="{BB962C8B-B14F-4D97-AF65-F5344CB8AC3E}">
        <p14:creationId xmlns:p14="http://schemas.microsoft.com/office/powerpoint/2010/main" val="3973145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4436E-6442-9645-B43C-A6CCC77A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3AF746-7405-E34F-99A1-D014D8A7B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Inzage spellingtoets, tel vooral de behaalde punten nog even op</a:t>
            </a:r>
          </a:p>
          <a:p>
            <a:r>
              <a:rPr lang="nl-NL" dirty="0"/>
              <a:t>Boekverslag ingeleverd?</a:t>
            </a:r>
          </a:p>
          <a:p>
            <a:r>
              <a:rPr lang="nl-NL" dirty="0"/>
              <a:t>Vervolg beschouwing: betrouwbaarheid bronnen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8958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2E1B5B-CF0E-E346-8DA0-B410AD8EF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46" y="970970"/>
            <a:ext cx="3498979" cy="2456442"/>
          </a:xfrm>
        </p:spPr>
        <p:txBody>
          <a:bodyPr>
            <a:normAutofit fontScale="90000"/>
          </a:bodyPr>
          <a:lstStyle/>
          <a:p>
            <a:r>
              <a:rPr lang="nl-NL" dirty="0"/>
              <a:t>Aanbeveling: </a:t>
            </a:r>
            <a:r>
              <a:rPr lang="nl-NL" i="1" dirty="0"/>
              <a:t>Wees onzichtbaar </a:t>
            </a:r>
            <a:r>
              <a:rPr lang="nl-NL" dirty="0"/>
              <a:t>van </a:t>
            </a:r>
            <a:r>
              <a:rPr lang="nl-NL" dirty="0" err="1"/>
              <a:t>Murat</a:t>
            </a:r>
            <a:r>
              <a:rPr lang="nl-NL" dirty="0"/>
              <a:t> Isik</a:t>
            </a:r>
          </a:p>
        </p:txBody>
      </p:sp>
      <p:pic>
        <p:nvPicPr>
          <p:cNvPr id="5" name="Diantha over Wees onzichtbaar - Murat Isik">
            <a:hlinkClick r:id="" action="ppaction://media"/>
            <a:extLst>
              <a:ext uri="{FF2B5EF4-FFF2-40B4-BE49-F238E27FC236}">
                <a16:creationId xmlns:a16="http://schemas.microsoft.com/office/drawing/2014/main" id="{0CD15ADD-C5C6-544B-93DD-D274678767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52C855-D185-8A40-8AC5-60ACE0F11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448" y="4255837"/>
            <a:ext cx="2613067" cy="146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61312A-2FE3-4B42-A6AF-E735ADE63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Primaire en secundaire bronnen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19A5FC-A8AE-C941-A2DE-11C6DF6EE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Primaire bronnen: de directe bron van onderzoek/kennis/ervaringen.</a:t>
            </a:r>
          </a:p>
          <a:p>
            <a:r>
              <a:rPr lang="nl-NL" dirty="0"/>
              <a:t>Secundaire bronnen: de bron die een primaire bron vermeldt, bijvoorbeeld een krantenartikel of een documentaire.</a:t>
            </a:r>
          </a:p>
          <a:p>
            <a:r>
              <a:rPr lang="nl-NL" dirty="0"/>
              <a:t>Primaire bronnen zijn vaak het betrouwbaarst.</a:t>
            </a:r>
          </a:p>
        </p:txBody>
      </p:sp>
    </p:spTree>
    <p:extLst>
      <p:ext uri="{BB962C8B-B14F-4D97-AF65-F5344CB8AC3E}">
        <p14:creationId xmlns:p14="http://schemas.microsoft.com/office/powerpoint/2010/main" val="1801849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D2347D-FB46-7A40-9D58-77504EE68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Zijn dit primaire of secundaire bronnen?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157DF1-8B48-2544-9B95-91FD2E5A8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Volgens het CBS neemt de arbeidsparticipatie van vrouwen toe. (In: </a:t>
            </a:r>
            <a:r>
              <a:rPr lang="nl-NL" i="1" dirty="0"/>
              <a:t>NRC</a:t>
            </a:r>
            <a:r>
              <a:rPr lang="nl-NL" dirty="0"/>
              <a:t>).</a:t>
            </a:r>
          </a:p>
          <a:p>
            <a:r>
              <a:rPr lang="nl-NL" dirty="0"/>
              <a:t>In ons onderzoek is gebleken dat de P–waarde in statistiek vaak ten onrechte wordt gebruikt als validering. (hoogleraar Ronald Meester van de VU).</a:t>
            </a:r>
          </a:p>
          <a:p>
            <a:r>
              <a:rPr lang="nl-NL" dirty="0" err="1"/>
              <a:t>Cialdini</a:t>
            </a:r>
            <a:r>
              <a:rPr lang="nl-NL" dirty="0"/>
              <a:t> beweert dat aardige mensen vaak meer invloed hebben dan onaardige. (In: </a:t>
            </a:r>
            <a:r>
              <a:rPr lang="nl-NL" i="1" dirty="0"/>
              <a:t>Psychologie Magazine</a:t>
            </a:r>
            <a:r>
              <a:rPr lang="nl-NL" dirty="0"/>
              <a:t>).</a:t>
            </a:r>
          </a:p>
          <a:p>
            <a:r>
              <a:rPr lang="nl-NL" dirty="0"/>
              <a:t>Het voor gek zetten van een nieuwe politicus, heeft vaak een averechts gevolg op de verkiezingsuitslag (Kuenen, 2020). 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7230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05291D-15FD-9C4B-8BC8-4733FEBB3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Kwaliteit van secundaire bronnen?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19C66A-32CE-754D-9E5F-E73233095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Wikipedia </a:t>
            </a:r>
          </a:p>
          <a:p>
            <a:r>
              <a:rPr lang="nl-NL" dirty="0" err="1"/>
              <a:t>Nu.nl</a:t>
            </a:r>
            <a:endParaRPr lang="nl-NL" dirty="0"/>
          </a:p>
          <a:p>
            <a:r>
              <a:rPr lang="nl-NL" dirty="0"/>
              <a:t>NRC Handelsblad</a:t>
            </a:r>
          </a:p>
          <a:p>
            <a:r>
              <a:rPr lang="nl-NL" dirty="0"/>
              <a:t>De Volkskrant</a:t>
            </a:r>
          </a:p>
          <a:p>
            <a:r>
              <a:rPr lang="nl-NL" dirty="0"/>
              <a:t>Trouw</a:t>
            </a:r>
          </a:p>
          <a:p>
            <a:r>
              <a:rPr lang="nl-NL" dirty="0"/>
              <a:t>Psychologie Magazine</a:t>
            </a:r>
          </a:p>
          <a:p>
            <a:r>
              <a:rPr lang="nl-NL" dirty="0"/>
              <a:t>Libelle </a:t>
            </a:r>
          </a:p>
          <a:p>
            <a:r>
              <a:rPr lang="nl-NL" dirty="0"/>
              <a:t>Speld</a:t>
            </a:r>
          </a:p>
          <a:p>
            <a:r>
              <a:rPr lang="nl-NL" dirty="0"/>
              <a:t>Telegraaf</a:t>
            </a:r>
          </a:p>
          <a:p>
            <a:r>
              <a:rPr lang="nl-NL" dirty="0"/>
              <a:t>Linda</a:t>
            </a:r>
          </a:p>
        </p:txBody>
      </p:sp>
      <p:sp>
        <p:nvSpPr>
          <p:cNvPr id="4" name="Ovale toelichting 3">
            <a:extLst>
              <a:ext uri="{FF2B5EF4-FFF2-40B4-BE49-F238E27FC236}">
                <a16:creationId xmlns:a16="http://schemas.microsoft.com/office/drawing/2014/main" id="{891E7F10-9040-E948-9395-34F7AC8C0D23}"/>
              </a:ext>
            </a:extLst>
          </p:cNvPr>
          <p:cNvSpPr/>
          <p:nvPr/>
        </p:nvSpPr>
        <p:spPr>
          <a:xfrm>
            <a:off x="8116343" y="1763107"/>
            <a:ext cx="3566320" cy="3091153"/>
          </a:xfrm>
          <a:prstGeom prst="wedgeEllipseCallout">
            <a:avLst>
              <a:gd name="adj1" fmla="val -140405"/>
              <a:gd name="adj2" fmla="val 143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NRC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Volkskrant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Trouw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Psychologie Magazine zijn het betrouwbaarst. </a:t>
            </a:r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810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85F1BB-1301-3C45-ABE6-20C5B3CF1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Volgorde van argumenteren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8BAA1D-3904-E547-A82F-59EDD6C29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Standpunt</a:t>
            </a:r>
          </a:p>
          <a:p>
            <a:pPr marL="0" indent="0">
              <a:buNone/>
            </a:pPr>
            <a:r>
              <a:rPr lang="nl-NL" dirty="0"/>
              <a:t>					</a:t>
            </a:r>
          </a:p>
          <a:p>
            <a:r>
              <a:rPr lang="nl-NL" dirty="0"/>
              <a:t>Argument</a:t>
            </a:r>
          </a:p>
          <a:p>
            <a:endParaRPr lang="nl-NL" dirty="0"/>
          </a:p>
          <a:p>
            <a:r>
              <a:rPr lang="nl-NL" dirty="0"/>
              <a:t>Voorbeeld en/of bron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58578BE-93E1-C74D-B792-AA1E174B7C33}"/>
              </a:ext>
            </a:extLst>
          </p:cNvPr>
          <p:cNvSpPr txBox="1"/>
          <p:nvPr/>
        </p:nvSpPr>
        <p:spPr>
          <a:xfrm>
            <a:off x="4134780" y="1986173"/>
            <a:ext cx="816550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Moderne kernenergie is groen.</a:t>
            </a:r>
          </a:p>
          <a:p>
            <a:endParaRPr lang="nl-NL" sz="2000" dirty="0"/>
          </a:p>
          <a:p>
            <a:endParaRPr lang="nl-NL" sz="2000" dirty="0"/>
          </a:p>
          <a:p>
            <a:r>
              <a:rPr lang="nl-NL" sz="2000" dirty="0"/>
              <a:t>Het levert wel energie op en geen schadelijke CO2–uitstoot.</a:t>
            </a:r>
          </a:p>
          <a:p>
            <a:endParaRPr lang="nl-NL" sz="2000" dirty="0"/>
          </a:p>
          <a:p>
            <a:endParaRPr lang="nl-NL" sz="2000" dirty="0"/>
          </a:p>
          <a:p>
            <a:r>
              <a:rPr lang="nl-NL" sz="2000" dirty="0"/>
              <a:t>Dit blijkt uit een onderzoek van professor Kloosterman van TU Delft</a:t>
            </a:r>
            <a:r>
              <a:rPr lang="nl-NL" dirty="0"/>
              <a:t>.</a:t>
            </a: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81024746-E002-6F43-9E61-575DC26C9D7A}"/>
              </a:ext>
            </a:extLst>
          </p:cNvPr>
          <p:cNvCxnSpPr/>
          <p:nvPr/>
        </p:nvCxnSpPr>
        <p:spPr>
          <a:xfrm>
            <a:off x="1768642" y="2538663"/>
            <a:ext cx="0" cy="348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EAB34478-C1C8-A44E-A64F-A96A05509C2E}"/>
              </a:ext>
            </a:extLst>
          </p:cNvPr>
          <p:cNvCxnSpPr/>
          <p:nvPr/>
        </p:nvCxnSpPr>
        <p:spPr>
          <a:xfrm>
            <a:off x="1740568" y="3352800"/>
            <a:ext cx="0" cy="348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4F25AF49-F7B4-9B44-AE6E-F8D4D595CC7F}"/>
              </a:ext>
            </a:extLst>
          </p:cNvPr>
          <p:cNvCxnSpPr>
            <a:cxnSpLocks/>
          </p:cNvCxnSpPr>
          <p:nvPr/>
        </p:nvCxnSpPr>
        <p:spPr>
          <a:xfrm>
            <a:off x="5039005" y="2336131"/>
            <a:ext cx="0" cy="569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6CC6C2AB-F0BA-1348-A3BE-E9B1B5EDE01B}"/>
              </a:ext>
            </a:extLst>
          </p:cNvPr>
          <p:cNvCxnSpPr>
            <a:cxnSpLocks/>
          </p:cNvCxnSpPr>
          <p:nvPr/>
        </p:nvCxnSpPr>
        <p:spPr>
          <a:xfrm>
            <a:off x="5039005" y="3314700"/>
            <a:ext cx="0" cy="569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2294E9D7-0FD0-8447-B49D-5475CCB8E977}"/>
              </a:ext>
            </a:extLst>
          </p:cNvPr>
          <p:cNvSpPr txBox="1"/>
          <p:nvPr/>
        </p:nvSpPr>
        <p:spPr>
          <a:xfrm>
            <a:off x="493295" y="2620878"/>
            <a:ext cx="682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want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B25131E-3F97-154C-B879-9FCA5C874933}"/>
              </a:ext>
            </a:extLst>
          </p:cNvPr>
          <p:cNvSpPr txBox="1"/>
          <p:nvPr/>
        </p:nvSpPr>
        <p:spPr>
          <a:xfrm>
            <a:off x="524993" y="3508604"/>
            <a:ext cx="682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want</a:t>
            </a:r>
          </a:p>
        </p:txBody>
      </p:sp>
    </p:spTree>
    <p:extLst>
      <p:ext uri="{BB962C8B-B14F-4D97-AF65-F5344CB8AC3E}">
        <p14:creationId xmlns:p14="http://schemas.microsoft.com/office/powerpoint/2010/main" val="351459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C154AB-B62B-C646-9D3D-5BE263576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2B06B6-232B-9F40-B138-8A8F8F2EA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Bepaal van je bronnen of ze primair of secundair zijn;</a:t>
            </a:r>
          </a:p>
          <a:p>
            <a:r>
              <a:rPr lang="nl-NL" dirty="0"/>
              <a:t>Zijn de bronnen betrouwbaar genoeg of kun je nog betere vinden? (Deze week moet je het schrijfschema inleveren!)</a:t>
            </a:r>
          </a:p>
          <a:p>
            <a:r>
              <a:rPr lang="nl-NL" dirty="0"/>
              <a:t>Maak bij iedere bron een voorlopig argumentatieschema: welk standpunt kun je gebruiken, wat is het argument en wie is de bron? Schrijf dit uit. </a:t>
            </a:r>
          </a:p>
        </p:txBody>
      </p:sp>
    </p:spTree>
    <p:extLst>
      <p:ext uri="{BB962C8B-B14F-4D97-AF65-F5344CB8AC3E}">
        <p14:creationId xmlns:p14="http://schemas.microsoft.com/office/powerpoint/2010/main" val="22129502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ut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Houttype</Template>
  <TotalTime>61</TotalTime>
  <Words>305</Words>
  <Application>Microsoft Macintosh PowerPoint</Application>
  <PresentationFormat>Breedbeeld</PresentationFormat>
  <Paragraphs>50</Paragraphs>
  <Slides>8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5" baseType="lpstr">
      <vt:lpstr>Arial</vt:lpstr>
      <vt:lpstr>Calibri</vt:lpstr>
      <vt:lpstr>Rockwell</vt:lpstr>
      <vt:lpstr>Rockwell Condensed</vt:lpstr>
      <vt:lpstr>Rockwell Extra Bold</vt:lpstr>
      <vt:lpstr>Wingdings</vt:lpstr>
      <vt:lpstr>Houttype</vt:lpstr>
      <vt:lpstr>Nederlands, beschouwing</vt:lpstr>
      <vt:lpstr>Agenda</vt:lpstr>
      <vt:lpstr>Aanbeveling: Wees onzichtbaar van Murat Isik</vt:lpstr>
      <vt:lpstr>Primaire en secundaire bronnen</vt:lpstr>
      <vt:lpstr>Zijn dit primaire of secundaire bronnen?</vt:lpstr>
      <vt:lpstr>Kwaliteit van secundaire bronnen?</vt:lpstr>
      <vt:lpstr>Volgorde van argumenteren</vt:lpstr>
      <vt:lpstr>Huiswerk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Nederlands, beschouwing</dc:title>
  <dc:creator>Josje Kuenen</dc:creator>
  <cp:lastModifiedBy>Josje Kuenen</cp:lastModifiedBy>
  <cp:revision>6</cp:revision>
  <dcterms:created xsi:type="dcterms:W3CDTF">2020-10-24T11:22:04Z</dcterms:created>
  <dcterms:modified xsi:type="dcterms:W3CDTF">2020-10-24T12:23:46Z</dcterms:modified>
</cp:coreProperties>
</file>