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315" r:id="rId5"/>
    <p:sldId id="316" r:id="rId6"/>
    <p:sldId id="259" r:id="rId7"/>
    <p:sldId id="261" r:id="rId8"/>
    <p:sldId id="311" r:id="rId9"/>
    <p:sldId id="309" r:id="rId10"/>
    <p:sldId id="310" r:id="rId11"/>
    <p:sldId id="312" r:id="rId12"/>
    <p:sldId id="313" r:id="rId13"/>
    <p:sldId id="314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9"/>
    <p:restoredTop sz="94693"/>
  </p:normalViewPr>
  <p:slideViewPr>
    <p:cSldViewPr snapToGrid="0" snapToObjects="1" showGuides="1">
      <p:cViewPr varScale="1">
        <p:scale>
          <a:sx n="75" d="100"/>
          <a:sy n="75" d="100"/>
        </p:scale>
        <p:origin x="176" y="303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10/11/20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93AD6-8A55-A744-9126-688EBAA6B2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11BD12-1B24-824E-8E99-44FD30F5D3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Nederlands, havo 3X, Josje Kuenen</a:t>
            </a:r>
          </a:p>
        </p:txBody>
      </p:sp>
    </p:spTree>
    <p:extLst>
      <p:ext uri="{BB962C8B-B14F-4D97-AF65-F5344CB8AC3E}">
        <p14:creationId xmlns:p14="http://schemas.microsoft.com/office/powerpoint/2010/main" val="2520084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361B0-966B-F046-B07B-DC3614E43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32" y="431832"/>
            <a:ext cx="10058400" cy="1609344"/>
          </a:xfrm>
        </p:spPr>
        <p:txBody>
          <a:bodyPr>
            <a:normAutofit/>
          </a:bodyPr>
          <a:lstStyle/>
          <a:p>
            <a:r>
              <a:rPr lang="nl-NL" dirty="0"/>
              <a:t>Tekststructuren: </a:t>
            </a:r>
            <a:r>
              <a:rPr lang="nl-NL" b="1" dirty="0"/>
              <a:t>verleden/heden/toekomst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147EC1-1E46-B24B-B604-4AD16C31D8B9}"/>
              </a:ext>
            </a:extLst>
          </p:cNvPr>
          <p:cNvSpPr/>
          <p:nvPr/>
        </p:nvSpPr>
        <p:spPr>
          <a:xfrm>
            <a:off x="962524" y="226241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Inleiding: intro onderwerp: Hoe ziet de ontwikkeling van arbeidsparticipatie van vrouwen eruit?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AABAE60-274D-7D4B-965C-165A4CA8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5" y="3236494"/>
            <a:ext cx="5133475" cy="205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nl-NL" sz="1800" dirty="0"/>
              <a:t>Middenstuk: </a:t>
            </a:r>
          </a:p>
          <a:p>
            <a:pPr marL="0" indent="0">
              <a:buNone/>
            </a:pPr>
            <a:r>
              <a:rPr lang="nl-NL" sz="1800" dirty="0"/>
              <a:t>Situatie vroeger: toen zorgden vrouwen vooral voor het huishouden,  </a:t>
            </a:r>
          </a:p>
          <a:p>
            <a:pPr marL="0" indent="0">
              <a:buNone/>
            </a:pPr>
            <a:r>
              <a:rPr lang="nl-NL" sz="1800" dirty="0"/>
              <a:t>Situatie nu: momenteel werkt het merendeel van de vrouwen parttime </a:t>
            </a:r>
          </a:p>
          <a:p>
            <a:pPr marL="0" indent="0">
              <a:buNone/>
            </a:pPr>
            <a:r>
              <a:rPr lang="nl-NL" sz="1800" dirty="0"/>
              <a:t>Vooruitblik: het is de verwachting dat vrouwen nog meer gaan werken.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C62E6EC-0007-7847-9204-256A35F9DCB6}"/>
              </a:ext>
            </a:extLst>
          </p:cNvPr>
          <p:cNvSpPr/>
          <p:nvPr/>
        </p:nvSpPr>
        <p:spPr>
          <a:xfrm>
            <a:off x="937500" y="5487098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Slot, waarin het onderwerp wordt samengevat, en/of een conclusie wordt gegeven.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2D4F99-C341-8349-9EB6-964D95066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32" y="2306567"/>
            <a:ext cx="2820511" cy="3663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867FBAA-3104-AE43-B204-B06446C6F294}"/>
              </a:ext>
            </a:extLst>
          </p:cNvPr>
          <p:cNvSpPr txBox="1"/>
          <p:nvPr/>
        </p:nvSpPr>
        <p:spPr>
          <a:xfrm>
            <a:off x="6891867" y="5969568"/>
            <a:ext cx="377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Bijvoorbeeld de participatie</a:t>
            </a:r>
          </a:p>
          <a:p>
            <a:r>
              <a:rPr lang="nl-NL" dirty="0"/>
              <a:t>van vrouwen op de arbeidsmarkt.</a:t>
            </a:r>
          </a:p>
        </p:txBody>
      </p:sp>
    </p:spTree>
    <p:extLst>
      <p:ext uri="{BB962C8B-B14F-4D97-AF65-F5344CB8AC3E}">
        <p14:creationId xmlns:p14="http://schemas.microsoft.com/office/powerpoint/2010/main" val="257924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361B0-966B-F046-B07B-DC3614E43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39" y="568852"/>
            <a:ext cx="10058400" cy="1609344"/>
          </a:xfrm>
        </p:spPr>
        <p:txBody>
          <a:bodyPr/>
          <a:lstStyle/>
          <a:p>
            <a:r>
              <a:rPr lang="nl-NL" dirty="0"/>
              <a:t>Tekststructuren: </a:t>
            </a:r>
            <a:r>
              <a:rPr lang="nl-NL" b="1" dirty="0"/>
              <a:t>voor– en Nadelen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147EC1-1E46-B24B-B604-4AD16C31D8B9}"/>
              </a:ext>
            </a:extLst>
          </p:cNvPr>
          <p:cNvSpPr/>
          <p:nvPr/>
        </p:nvSpPr>
        <p:spPr>
          <a:xfrm>
            <a:off x="962525" y="2178196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Inleiding, intro onderwerp, vraag of stelling: Wat zijn de voor–  en nadelen van een mondkapje?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AABAE60-274D-7D4B-965C-165A4CA8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5" y="3236494"/>
            <a:ext cx="5133475" cy="168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nl-NL" sz="1800" dirty="0"/>
              <a:t>Middenstuk:</a:t>
            </a:r>
          </a:p>
          <a:p>
            <a:pPr marL="0" indent="0">
              <a:buNone/>
            </a:pPr>
            <a:r>
              <a:rPr lang="nl-NL" sz="1800" dirty="0"/>
              <a:t>Voordelen mondkapjes: bescherming tegen overdracht; duidelijker dat je afstand moet houden</a:t>
            </a:r>
          </a:p>
          <a:p>
            <a:pPr marL="0" indent="0">
              <a:buNone/>
            </a:pPr>
            <a:r>
              <a:rPr lang="nl-NL" sz="1800" dirty="0"/>
              <a:t>Nadelen van mondkapjes: warm, bril beslaat, moeilijker communiceren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C62E6EC-0007-7847-9204-256A35F9DCB6}"/>
              </a:ext>
            </a:extLst>
          </p:cNvPr>
          <p:cNvSpPr/>
          <p:nvPr/>
        </p:nvSpPr>
        <p:spPr>
          <a:xfrm>
            <a:off x="962523" y="508935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Slot, waarin het onderwerp wordt afgewogen, en/of een conclusie of advies wordt gegeven.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7DAB956-BF0F-854E-9432-5789B4C9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746" y="2866683"/>
            <a:ext cx="3832293" cy="242404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F25FEF0-E6C7-2243-95B1-9A6561FD1CB5}"/>
              </a:ext>
            </a:extLst>
          </p:cNvPr>
          <p:cNvSpPr txBox="1"/>
          <p:nvPr/>
        </p:nvSpPr>
        <p:spPr>
          <a:xfrm>
            <a:off x="6589697" y="5794545"/>
            <a:ext cx="56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Bijvoorbeeld de voor– en nadelen van mondkapjes</a:t>
            </a:r>
          </a:p>
        </p:txBody>
      </p:sp>
    </p:spTree>
    <p:extLst>
      <p:ext uri="{BB962C8B-B14F-4D97-AF65-F5344CB8AC3E}">
        <p14:creationId xmlns:p14="http://schemas.microsoft.com/office/powerpoint/2010/main" val="312154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361B0-966B-F046-B07B-DC3614E4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Tekststructuren: </a:t>
            </a:r>
            <a:r>
              <a:rPr lang="nl-NL" b="1" dirty="0"/>
              <a:t>vraag &amp; antwoord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147EC1-1E46-B24B-B604-4AD16C31D8B9}"/>
              </a:ext>
            </a:extLst>
          </p:cNvPr>
          <p:cNvSpPr/>
          <p:nvPr/>
        </p:nvSpPr>
        <p:spPr>
          <a:xfrm>
            <a:off x="962524" y="226241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Inleiding, intro onderwerp en vraag: Hoe beschermen wereldleiders zich tegen corona?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AABAE60-274D-7D4B-965C-165A4CA8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5" y="3236494"/>
            <a:ext cx="5133475" cy="168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nl-NL" sz="1800" dirty="0"/>
              <a:t>Middenstuk, antwoorden. </a:t>
            </a:r>
          </a:p>
          <a:p>
            <a:pPr marL="0" indent="0">
              <a:buNone/>
            </a:pPr>
            <a:r>
              <a:rPr lang="nl-NL" sz="1800" dirty="0"/>
              <a:t>Orban draagt handschoenen en een zwart mondkapje, Poetin draagt een gasmasker en een luchtdicht pak, Rutte draagt een mondkapje.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C62E6EC-0007-7847-9204-256A35F9DCB6}"/>
              </a:ext>
            </a:extLst>
          </p:cNvPr>
          <p:cNvSpPr/>
          <p:nvPr/>
        </p:nvSpPr>
        <p:spPr>
          <a:xfrm>
            <a:off x="962523" y="508935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Slot, waarin het onderwerp wordt samengevat, of een conclusie of advies wordt gegeven.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ECD3DA-50F9-6B47-BE29-931294F09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066" y="2234372"/>
            <a:ext cx="4779637" cy="317845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ABE8BF1-D7C2-F741-8D0E-D353EC91A24F}"/>
              </a:ext>
            </a:extLst>
          </p:cNvPr>
          <p:cNvSpPr txBox="1"/>
          <p:nvPr/>
        </p:nvSpPr>
        <p:spPr>
          <a:xfrm>
            <a:off x="6587066" y="5571826"/>
            <a:ext cx="390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Bijvoorbeeld: hoe beschermen wereldleiders zich tegen corona?</a:t>
            </a:r>
          </a:p>
        </p:txBody>
      </p:sp>
    </p:spTree>
    <p:extLst>
      <p:ext uri="{BB962C8B-B14F-4D97-AF65-F5344CB8AC3E}">
        <p14:creationId xmlns:p14="http://schemas.microsoft.com/office/powerpoint/2010/main" val="348557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7432D-C9E1-7C4C-B325-B31442B7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Klassikaal checken: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45C9DE-7833-1044-8234-38E59FA16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structuur heeft het boek Nieuw Nederlands?</a:t>
            </a:r>
          </a:p>
          <a:p>
            <a:r>
              <a:rPr lang="nl-NL" dirty="0"/>
              <a:t>Welke structuur heeft een gebruiksaanwijzing van een stoomstrijkijzer?</a:t>
            </a:r>
          </a:p>
          <a:p>
            <a:r>
              <a:rPr lang="nl-NL" dirty="0"/>
              <a:t>Kun je een voorbeeld bedenken van een verleden, heden, toekomst–tekst?</a:t>
            </a:r>
          </a:p>
          <a:p>
            <a:r>
              <a:rPr lang="nl-NL" dirty="0"/>
              <a:t>Welke structuur heeft een afspraak bij de huisarts als je overlegt over verschillende mogelijke behandelingen?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9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521FA-DFFE-954B-837D-91ACE8F8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Hoofdstuk 1, p 7–11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54F909-D963-8149-A3F4-27D50D8B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Tijdens deze les: maken opdracht 1 </a:t>
            </a:r>
          </a:p>
          <a:p>
            <a:r>
              <a:rPr lang="nl-NL" dirty="0"/>
              <a:t>Huiswerk voor volgende les:</a:t>
            </a:r>
          </a:p>
          <a:p>
            <a:r>
              <a:rPr lang="nl-NL" dirty="0"/>
              <a:t>Lezen tekst 2 en 3.  </a:t>
            </a:r>
          </a:p>
          <a:p>
            <a:r>
              <a:rPr lang="nl-NL" dirty="0"/>
              <a:t>Maken: Wat is het onderwerp van tekst 2 en 3?</a:t>
            </a:r>
          </a:p>
          <a:p>
            <a:r>
              <a:rPr lang="nl-NL" dirty="0"/>
              <a:t>Maken: Welke tekststructuur zie je in tekst 2 en 3?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858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32C6A-A291-2443-87A1-92D54B2B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kennismaken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EEF8AB-5EFE-6045-AF89-36A313D4B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589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72046-8ACB-DB4E-9704-5F145F1AA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23F5C9-99A6-C342-894E-5ADE99F6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Spellingtoets donderdag </a:t>
            </a:r>
            <a:r>
              <a:rPr lang="nl-NL"/>
              <a:t>15 oktober</a:t>
            </a:r>
            <a:endParaRPr lang="nl-NL" dirty="0"/>
          </a:p>
          <a:p>
            <a:r>
              <a:rPr lang="nl-NL" dirty="0" err="1"/>
              <a:t>Inhalers</a:t>
            </a:r>
            <a:r>
              <a:rPr lang="nl-NL" dirty="0"/>
              <a:t> maken afspraak met mij na de les</a:t>
            </a:r>
          </a:p>
          <a:p>
            <a:r>
              <a:rPr lang="nl-NL" dirty="0"/>
              <a:t>Introductie belang Nederlands als vak en wederzijdse afspraken</a:t>
            </a:r>
          </a:p>
          <a:p>
            <a:r>
              <a:rPr lang="nl-NL" dirty="0"/>
              <a:t>Introductie leesvaardigheid</a:t>
            </a:r>
          </a:p>
          <a:p>
            <a:r>
              <a:rPr lang="nl-NL" dirty="0"/>
              <a:t>Na de herfstvakantie toets leesvaardigheid (niet meteen, donderdag 29?)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730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E5C3E-7B92-294C-944B-594314E9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ED14C-77A2-1146-9A14-5119611FF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380" y="2012884"/>
            <a:ext cx="10058400" cy="405079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CE4FD5D-C164-8A4B-B2D9-4B275B36833B}"/>
              </a:ext>
            </a:extLst>
          </p:cNvPr>
          <p:cNvSpPr/>
          <p:nvPr/>
        </p:nvSpPr>
        <p:spPr>
          <a:xfrm>
            <a:off x="2929467" y="287867"/>
            <a:ext cx="6175875" cy="621453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A6CF5233-9B8B-704B-A7A7-F3D3595403E3}"/>
              </a:ext>
            </a:extLst>
          </p:cNvPr>
          <p:cNvSpPr/>
          <p:nvPr/>
        </p:nvSpPr>
        <p:spPr>
          <a:xfrm>
            <a:off x="4103937" y="1447800"/>
            <a:ext cx="3826933" cy="3894666"/>
          </a:xfrm>
          <a:prstGeom prst="don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46560E0-AA37-4A42-9B68-824FC6A54EA5}"/>
              </a:ext>
            </a:extLst>
          </p:cNvPr>
          <p:cNvSpPr/>
          <p:nvPr/>
        </p:nvSpPr>
        <p:spPr>
          <a:xfrm>
            <a:off x="5029200" y="2290741"/>
            <a:ext cx="1964267" cy="217965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ik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92E7F9-0145-1A4C-B008-516269D437DB}"/>
              </a:ext>
            </a:extLst>
          </p:cNvPr>
          <p:cNvSpPr txBox="1"/>
          <p:nvPr/>
        </p:nvSpPr>
        <p:spPr>
          <a:xfrm>
            <a:off x="5774267" y="1791208"/>
            <a:ext cx="66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wij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5266CA5-6B23-2243-A774-77C263D02C6D}"/>
              </a:ext>
            </a:extLst>
          </p:cNvPr>
          <p:cNvSpPr txBox="1"/>
          <p:nvPr/>
        </p:nvSpPr>
        <p:spPr>
          <a:xfrm>
            <a:off x="5438227" y="727611"/>
            <a:ext cx="143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iedereen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0CDA9A2-4C40-3348-B787-1F6F66B9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72" y="5769406"/>
            <a:ext cx="1465987" cy="73299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7ED6139-B1C2-7B49-81E2-185E6DBAF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0" y="4783090"/>
            <a:ext cx="1511239" cy="8384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314794-0940-3A41-BEAA-03EE52557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89" y="5769405"/>
            <a:ext cx="1137922" cy="75723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6B40919-3E04-434F-A4C5-DD54265B3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952" y="5101234"/>
            <a:ext cx="1143360" cy="43110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83916C-DDB9-0848-A479-FBBE43F3C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87" y="2075837"/>
            <a:ext cx="1638645" cy="91764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E37274D-F764-7643-9C5F-2AF5B20F8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30" y="3121228"/>
            <a:ext cx="1633702" cy="91487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E637027-D616-8143-9F3B-133A06B6B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152" y="175431"/>
            <a:ext cx="3306804" cy="128711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C6A1F16-E648-A040-AFFD-73CA86DB0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487" y="1513168"/>
            <a:ext cx="1508839" cy="13563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4B308B9-54DC-944A-AE55-E78F8A213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692" y="2869468"/>
            <a:ext cx="2001589" cy="112089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044797E-4030-414B-A18D-623C5DF1775A}"/>
              </a:ext>
            </a:extLst>
          </p:cNvPr>
          <p:cNvSpPr txBox="1"/>
          <p:nvPr/>
        </p:nvSpPr>
        <p:spPr>
          <a:xfrm>
            <a:off x="441520" y="6502400"/>
            <a:ext cx="523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1. Wat vind ik belangrijk? Waar word ik blij van?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6178704-1414-954A-AB64-AAEE37D08609}"/>
              </a:ext>
            </a:extLst>
          </p:cNvPr>
          <p:cNvSpPr txBox="1"/>
          <p:nvPr/>
        </p:nvSpPr>
        <p:spPr>
          <a:xfrm>
            <a:off x="220095" y="594881"/>
            <a:ext cx="2605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2. Wat vind jij belangrijk, waar word jij blij van en hoe vinden we balans?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24F8E3A-11D3-8F49-863C-87DC66842213}"/>
              </a:ext>
            </a:extLst>
          </p:cNvPr>
          <p:cNvSpPr txBox="1"/>
          <p:nvPr/>
        </p:nvSpPr>
        <p:spPr>
          <a:xfrm>
            <a:off x="9262178" y="4155378"/>
            <a:ext cx="2222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 Hoe kunnen we rekening houden met elkaars belangen</a:t>
            </a:r>
          </a:p>
          <a:p>
            <a:r>
              <a:rPr lang="nl-NL" dirty="0"/>
              <a:t>en samenwerken en een fijne samenleving creëren?</a:t>
            </a:r>
          </a:p>
        </p:txBody>
      </p:sp>
    </p:spTree>
    <p:extLst>
      <p:ext uri="{BB962C8B-B14F-4D97-AF65-F5344CB8AC3E}">
        <p14:creationId xmlns:p14="http://schemas.microsoft.com/office/powerpoint/2010/main" val="14432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E5C3E-7B92-294C-944B-594314E9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vind je belangrijk in de les?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ED14C-77A2-1146-9A14-5119611FF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380" y="2012884"/>
            <a:ext cx="10058400" cy="4050792"/>
          </a:xfrm>
        </p:spPr>
        <p:txBody>
          <a:bodyPr/>
          <a:lstStyle/>
          <a:p>
            <a:r>
              <a:rPr lang="nl-NL" dirty="0"/>
              <a:t>Luisteren als docent iets uitlegt</a:t>
            </a:r>
          </a:p>
          <a:p>
            <a:r>
              <a:rPr lang="nl-NL" dirty="0"/>
              <a:t>Meedoen, huiswerk maken</a:t>
            </a:r>
          </a:p>
          <a:p>
            <a:r>
              <a:rPr lang="nl-NL" dirty="0"/>
              <a:t>Boek meenemen en iets om op te schrijven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Wat vinden jullie belangrijk?</a:t>
            </a:r>
          </a:p>
          <a:p>
            <a:pPr marL="0" indent="0">
              <a:buNone/>
            </a:pPr>
            <a:r>
              <a:rPr lang="nl-NL" dirty="0"/>
              <a:t>1.</a:t>
            </a:r>
          </a:p>
          <a:p>
            <a:pPr marL="0" indent="0">
              <a:buNone/>
            </a:pPr>
            <a:r>
              <a:rPr lang="nl-NL" dirty="0"/>
              <a:t>2.</a:t>
            </a:r>
          </a:p>
          <a:p>
            <a:pPr marL="0" indent="0">
              <a:buNone/>
            </a:pPr>
            <a:r>
              <a:rPr lang="nl-NL" dirty="0"/>
              <a:t>3.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CE4FD5D-C164-8A4B-B2D9-4B275B36833B}"/>
              </a:ext>
            </a:extLst>
          </p:cNvPr>
          <p:cNvSpPr/>
          <p:nvPr/>
        </p:nvSpPr>
        <p:spPr>
          <a:xfrm>
            <a:off x="6412385" y="1564226"/>
            <a:ext cx="4830928" cy="466724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A6CF5233-9B8B-704B-A7A7-F3D3595403E3}"/>
              </a:ext>
            </a:extLst>
          </p:cNvPr>
          <p:cNvSpPr/>
          <p:nvPr/>
        </p:nvSpPr>
        <p:spPr>
          <a:xfrm>
            <a:off x="7614480" y="2542634"/>
            <a:ext cx="2438400" cy="2655669"/>
          </a:xfrm>
          <a:prstGeom prst="don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46560E0-AA37-4A42-9B68-824FC6A54EA5}"/>
              </a:ext>
            </a:extLst>
          </p:cNvPr>
          <p:cNvSpPr/>
          <p:nvPr/>
        </p:nvSpPr>
        <p:spPr>
          <a:xfrm>
            <a:off x="8161868" y="3136270"/>
            <a:ext cx="1388532" cy="14562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ik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92E7F9-0145-1A4C-B008-516269D437DB}"/>
              </a:ext>
            </a:extLst>
          </p:cNvPr>
          <p:cNvSpPr txBox="1"/>
          <p:nvPr/>
        </p:nvSpPr>
        <p:spPr>
          <a:xfrm>
            <a:off x="8466667" y="2736160"/>
            <a:ext cx="66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wij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5266CA5-6B23-2243-A774-77C263D02C6D}"/>
              </a:ext>
            </a:extLst>
          </p:cNvPr>
          <p:cNvSpPr txBox="1"/>
          <p:nvPr/>
        </p:nvSpPr>
        <p:spPr>
          <a:xfrm>
            <a:off x="5438227" y="727611"/>
            <a:ext cx="143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iedereen</a:t>
            </a:r>
          </a:p>
        </p:txBody>
      </p:sp>
    </p:spTree>
    <p:extLst>
      <p:ext uri="{BB962C8B-B14F-4D97-AF65-F5344CB8AC3E}">
        <p14:creationId xmlns:p14="http://schemas.microsoft.com/office/powerpoint/2010/main" val="265422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361B0-966B-F046-B07B-DC3614E4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Leesvaardigheid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147EC1-1E46-B24B-B604-4AD16C31D8B9}"/>
              </a:ext>
            </a:extLst>
          </p:cNvPr>
          <p:cNvSpPr/>
          <p:nvPr/>
        </p:nvSpPr>
        <p:spPr>
          <a:xfrm>
            <a:off x="962524" y="226241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Inleiding, intro en belang onderwerp, aandacht trekken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AABAE60-274D-7D4B-965C-165A4CA8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5" y="3236494"/>
            <a:ext cx="5133475" cy="168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nl-NL" sz="1800" dirty="0"/>
              <a:t>Middenstuk, alinea’s om onderwerp toe te lichten, te verklaren, te beargumenteren, uit te leggen enz. Deelonderwerpen worden gescheiden door alinea’s, kernzinnen en signaalwoorden.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C62E6EC-0007-7847-9204-256A35F9DCB6}"/>
              </a:ext>
            </a:extLst>
          </p:cNvPr>
          <p:cNvSpPr/>
          <p:nvPr/>
        </p:nvSpPr>
        <p:spPr>
          <a:xfrm>
            <a:off x="962523" y="508935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Slot, waarin het onderwerp wordt samengevat, of een conclusie of advies wordt gegeven.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52FA96A-8A9B-EF41-BC8A-599FE5492C93}"/>
              </a:ext>
            </a:extLst>
          </p:cNvPr>
          <p:cNvSpPr txBox="1"/>
          <p:nvPr/>
        </p:nvSpPr>
        <p:spPr>
          <a:xfrm>
            <a:off x="962523" y="1856510"/>
            <a:ext cx="346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TITEL geeft het onderwerp aan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539DD83-3BC1-C74B-9829-518B7D4EDF3C}"/>
              </a:ext>
            </a:extLst>
          </p:cNvPr>
          <p:cNvSpPr txBox="1"/>
          <p:nvPr/>
        </p:nvSpPr>
        <p:spPr>
          <a:xfrm>
            <a:off x="7196667" y="3432373"/>
            <a:ext cx="413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Iedere tekst bestaat uit een inleiding,</a:t>
            </a:r>
          </a:p>
          <a:p>
            <a:r>
              <a:rPr lang="nl-NL" dirty="0"/>
              <a:t>middenstuk en slot</a:t>
            </a:r>
          </a:p>
        </p:txBody>
      </p:sp>
    </p:spTree>
    <p:extLst>
      <p:ext uri="{BB962C8B-B14F-4D97-AF65-F5344CB8AC3E}">
        <p14:creationId xmlns:p14="http://schemas.microsoft.com/office/powerpoint/2010/main" val="225225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361B0-966B-F046-B07B-DC3614E4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Leesvaardigheid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147EC1-1E46-B24B-B604-4AD16C31D8B9}"/>
              </a:ext>
            </a:extLst>
          </p:cNvPr>
          <p:cNvSpPr/>
          <p:nvPr/>
        </p:nvSpPr>
        <p:spPr>
          <a:xfrm>
            <a:off x="962524" y="226241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600" dirty="0"/>
              <a:t>Blablablabla. </a:t>
            </a:r>
            <a:r>
              <a:rPr lang="nl-NL" sz="1600" dirty="0" err="1"/>
              <a:t>Bllablablabla.En</a:t>
            </a:r>
            <a:r>
              <a:rPr lang="nl-NL" sz="1600" dirty="0"/>
              <a:t> nog meer blabla. </a:t>
            </a:r>
            <a:r>
              <a:rPr lang="nl-NL" sz="1600" dirty="0" err="1"/>
              <a:t>Bablablablablablablabladie</a:t>
            </a:r>
            <a:r>
              <a:rPr lang="nl-NL" sz="1600" dirty="0"/>
              <a:t>. </a:t>
            </a:r>
            <a:r>
              <a:rPr lang="nl-NL" sz="1600" dirty="0" err="1"/>
              <a:t>Bladiebla</a:t>
            </a:r>
            <a:r>
              <a:rPr lang="nl-NL" sz="1600" dirty="0"/>
              <a:t>. </a:t>
            </a:r>
            <a:r>
              <a:rPr lang="nl-NL" sz="1600" dirty="0" err="1"/>
              <a:t>Blablablablablablablabla</a:t>
            </a:r>
            <a:r>
              <a:rPr lang="nl-NL" sz="1600" dirty="0"/>
              <a:t>.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AABAE60-274D-7D4B-965C-165A4CA8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5" y="3236494"/>
            <a:ext cx="5133475" cy="229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nl-NL" sz="1600" dirty="0"/>
              <a:t>Dit is een kernzin: we geven twee voorbeelden. </a:t>
            </a:r>
          </a:p>
          <a:p>
            <a:pPr marL="0" indent="0">
              <a:buNone/>
            </a:pPr>
            <a:r>
              <a:rPr lang="nl-NL" sz="1600" dirty="0"/>
              <a:t>	Ten eerste. </a:t>
            </a:r>
            <a:r>
              <a:rPr lang="nl-NL" sz="1600" dirty="0" err="1"/>
              <a:t>Blablablalbalbalblablablablablabla</a:t>
            </a:r>
            <a:r>
              <a:rPr lang="nl-NL" sz="1600" dirty="0"/>
              <a:t>. </a:t>
            </a:r>
            <a:r>
              <a:rPr lang="nl-NL" sz="1600" dirty="0" err="1"/>
              <a:t>Blablalbblablalba</a:t>
            </a:r>
            <a:r>
              <a:rPr lang="nl-NL" sz="1600" dirty="0"/>
              <a:t>.</a:t>
            </a:r>
          </a:p>
          <a:p>
            <a:pPr marL="0" indent="0">
              <a:buNone/>
            </a:pPr>
            <a:r>
              <a:rPr lang="nl-NL" sz="1600" dirty="0"/>
              <a:t>	Ten tweede, bla bla bla.  </a:t>
            </a:r>
            <a:r>
              <a:rPr lang="nl-NL" sz="1600" dirty="0" err="1"/>
              <a:t>lablablablalbalblblablablablablablablbla</a:t>
            </a:r>
            <a:r>
              <a:rPr lang="nl-NL" sz="1600" dirty="0"/>
              <a:t>. </a:t>
            </a:r>
            <a:r>
              <a:rPr lang="nl-NL" sz="1600" dirty="0" err="1"/>
              <a:t>Blablablablablablablablablablablablablablablablabl</a:t>
            </a:r>
            <a:r>
              <a:rPr lang="nl-NL" sz="1600" dirty="0"/>
              <a:t>	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C62E6EC-0007-7847-9204-256A35F9DCB6}"/>
              </a:ext>
            </a:extLst>
          </p:cNvPr>
          <p:cNvSpPr/>
          <p:nvPr/>
        </p:nvSpPr>
        <p:spPr>
          <a:xfrm>
            <a:off x="962523" y="5660615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Slot, we vatten samen dat er dus twee voordelen aan zitten.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52FA96A-8A9B-EF41-BC8A-599FE5492C93}"/>
              </a:ext>
            </a:extLst>
          </p:cNvPr>
          <p:cNvSpPr txBox="1"/>
          <p:nvPr/>
        </p:nvSpPr>
        <p:spPr>
          <a:xfrm>
            <a:off x="866274" y="185651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Pijl links 2">
            <a:extLst>
              <a:ext uri="{FF2B5EF4-FFF2-40B4-BE49-F238E27FC236}">
                <a16:creationId xmlns:a16="http://schemas.microsoft.com/office/drawing/2014/main" id="{64E4A4AF-76BF-BA48-9F43-0F4A571DB7B7}"/>
              </a:ext>
            </a:extLst>
          </p:cNvPr>
          <p:cNvSpPr/>
          <p:nvPr/>
        </p:nvSpPr>
        <p:spPr>
          <a:xfrm>
            <a:off x="222583" y="3705726"/>
            <a:ext cx="517357" cy="240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 links 7">
            <a:extLst>
              <a:ext uri="{FF2B5EF4-FFF2-40B4-BE49-F238E27FC236}">
                <a16:creationId xmlns:a16="http://schemas.microsoft.com/office/drawing/2014/main" id="{66AFF3C1-9510-B54B-9D55-F479FF599AB7}"/>
              </a:ext>
            </a:extLst>
          </p:cNvPr>
          <p:cNvSpPr/>
          <p:nvPr/>
        </p:nvSpPr>
        <p:spPr>
          <a:xfrm>
            <a:off x="222583" y="4555957"/>
            <a:ext cx="517357" cy="240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4EA4E5-394F-5440-83CF-A3856FC88097}"/>
              </a:ext>
            </a:extLst>
          </p:cNvPr>
          <p:cNvSpPr txBox="1"/>
          <p:nvPr/>
        </p:nvSpPr>
        <p:spPr>
          <a:xfrm>
            <a:off x="6318585" y="3596260"/>
            <a:ext cx="3958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Alinea’s herken je door </a:t>
            </a:r>
            <a:r>
              <a:rPr lang="nl-NL" dirty="0" err="1"/>
              <a:t>inspringingen</a:t>
            </a:r>
            <a:r>
              <a:rPr lang="nl-NL" dirty="0"/>
              <a:t>.</a:t>
            </a:r>
          </a:p>
          <a:p>
            <a:r>
              <a:rPr lang="nl-NL" dirty="0"/>
              <a:t>Signaalwoorden geven het verband tussen alinea’s weer, ten eerste en ten tweede laten zien dat het een opsomming is.</a:t>
            </a:r>
          </a:p>
        </p:txBody>
      </p:sp>
    </p:spTree>
    <p:extLst>
      <p:ext uri="{BB962C8B-B14F-4D97-AF65-F5344CB8AC3E}">
        <p14:creationId xmlns:p14="http://schemas.microsoft.com/office/powerpoint/2010/main" val="298259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62A0E-0B71-2649-AA50-EE360B3A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Tekststructuren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B7FA0C-4233-3847-9E08-5465C1A6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Aspecten</a:t>
            </a:r>
          </a:p>
          <a:p>
            <a:r>
              <a:rPr lang="nl-NL" dirty="0"/>
              <a:t>Verleden/heden/toekomst</a:t>
            </a:r>
          </a:p>
          <a:p>
            <a:r>
              <a:rPr lang="nl-NL" dirty="0"/>
              <a:t>Voor–  en nadelen</a:t>
            </a:r>
          </a:p>
          <a:p>
            <a:r>
              <a:rPr lang="nl-NL" dirty="0"/>
              <a:t>Vraag- en antwoordstructuur</a:t>
            </a:r>
          </a:p>
        </p:txBody>
      </p:sp>
    </p:spTree>
    <p:extLst>
      <p:ext uri="{BB962C8B-B14F-4D97-AF65-F5344CB8AC3E}">
        <p14:creationId xmlns:p14="http://schemas.microsoft.com/office/powerpoint/2010/main" val="43470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361B0-966B-F046-B07B-DC3614E43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90" y="412923"/>
            <a:ext cx="10058400" cy="1609344"/>
          </a:xfrm>
        </p:spPr>
        <p:txBody>
          <a:bodyPr/>
          <a:lstStyle/>
          <a:p>
            <a:r>
              <a:rPr lang="nl-NL" dirty="0"/>
              <a:t>Tekststructuren: </a:t>
            </a:r>
            <a:r>
              <a:rPr lang="nl-NL" b="1" dirty="0"/>
              <a:t>Aspecten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147EC1-1E46-B24B-B604-4AD16C31D8B9}"/>
              </a:ext>
            </a:extLst>
          </p:cNvPr>
          <p:cNvSpPr/>
          <p:nvPr/>
        </p:nvSpPr>
        <p:spPr>
          <a:xfrm>
            <a:off x="962524" y="226241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Inleiding, intro onderwerp: Wat is het nieuws van vandaag?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AABAE60-274D-7D4B-965C-165A4CA8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5" y="3236494"/>
            <a:ext cx="5133475" cy="168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nl-NL" sz="1800" dirty="0"/>
              <a:t>Middenstuk, diverse onderdelen van het onderwerp, bijvoorbeeld het nieuws: </a:t>
            </a:r>
          </a:p>
          <a:p>
            <a:pPr marL="0" indent="0">
              <a:buNone/>
            </a:pPr>
            <a:r>
              <a:rPr lang="nl-NL" sz="1800" dirty="0"/>
              <a:t>vandaag een aanslag hier, een </a:t>
            </a:r>
            <a:r>
              <a:rPr lang="nl-NL" sz="1800" dirty="0" err="1"/>
              <a:t>coronauitbraak</a:t>
            </a:r>
            <a:r>
              <a:rPr lang="nl-NL" sz="1800" dirty="0"/>
              <a:t> daar, en de CO2– uitstoot wordt minder.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C62E6EC-0007-7847-9204-256A35F9DCB6}"/>
              </a:ext>
            </a:extLst>
          </p:cNvPr>
          <p:cNvSpPr/>
          <p:nvPr/>
        </p:nvSpPr>
        <p:spPr>
          <a:xfrm>
            <a:off x="962523" y="5089357"/>
            <a:ext cx="5133475" cy="80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Slot, waarin het onderwerp wordt samengevat, of een conclusie wordt gegeven. (Het nieuws heeft trouwens geen slot;)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52FA96A-8A9B-EF41-BC8A-599FE5492C93}"/>
              </a:ext>
            </a:extLst>
          </p:cNvPr>
          <p:cNvSpPr txBox="1"/>
          <p:nvPr/>
        </p:nvSpPr>
        <p:spPr>
          <a:xfrm>
            <a:off x="866274" y="185651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Aspecten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5A368B8-07F4-EB4F-BF06-F7EFCFD1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451" y="2507659"/>
            <a:ext cx="5719011" cy="32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21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1723</TotalTime>
  <Words>708</Words>
  <Application>Microsoft Macintosh PowerPoint</Application>
  <PresentationFormat>Breedbeeld</PresentationFormat>
  <Paragraphs>88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Calibri</vt:lpstr>
      <vt:lpstr>Rockwell</vt:lpstr>
      <vt:lpstr>Rockwell Condensed</vt:lpstr>
      <vt:lpstr>Rockwell Extra Bold</vt:lpstr>
      <vt:lpstr>Wingdings</vt:lpstr>
      <vt:lpstr>Houttype</vt:lpstr>
      <vt:lpstr>Welkom!</vt:lpstr>
      <vt:lpstr>Even kennismaken</vt:lpstr>
      <vt:lpstr>Agenda</vt:lpstr>
      <vt:lpstr>PowerPoint-presentatie</vt:lpstr>
      <vt:lpstr>Wat vind je belangrijk in de les?</vt:lpstr>
      <vt:lpstr>Leesvaardigheid </vt:lpstr>
      <vt:lpstr>Leesvaardigheid </vt:lpstr>
      <vt:lpstr>Tekststructuren</vt:lpstr>
      <vt:lpstr>Tekststructuren: Aspecten</vt:lpstr>
      <vt:lpstr>Tekststructuren: verleden/heden/toekomst</vt:lpstr>
      <vt:lpstr>Tekststructuren: voor– en Nadelen </vt:lpstr>
      <vt:lpstr>Tekststructuren: vraag &amp; antwoord</vt:lpstr>
      <vt:lpstr>Klassikaal checken:</vt:lpstr>
      <vt:lpstr>Opdracht Hoofdstuk 1, p 7–11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Welkom!</dc:title>
  <dc:creator>Josje Kuenen</dc:creator>
  <cp:lastModifiedBy>Josje Kuenen</cp:lastModifiedBy>
  <cp:revision>21</cp:revision>
  <dcterms:created xsi:type="dcterms:W3CDTF">2020-10-10T07:36:43Z</dcterms:created>
  <dcterms:modified xsi:type="dcterms:W3CDTF">2020-10-11T12:35:09Z</dcterms:modified>
</cp:coreProperties>
</file>