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7"/>
    <p:restoredTop sz="94693"/>
  </p:normalViewPr>
  <p:slideViewPr>
    <p:cSldViewPr snapToGrid="0" snapToObjects="1" showGuides="1">
      <p:cViewPr varScale="1">
        <p:scale>
          <a:sx n="106" d="100"/>
          <a:sy n="106" d="100"/>
        </p:scale>
        <p:origin x="208" y="23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10/13/20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10/13/20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10/13/20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10/13/20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smtClean="0"/>
              <a:t>10/13/20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10/13/20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10/13/20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10/13/20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10/13/20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10/13/20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10/13/20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10/13/20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8DECF1-91FF-B343-8285-4C675BA15FE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Beschouwing 4vd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E0D2490-90B3-794F-B27F-432999F590A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Josje Kuenen, les 2</a:t>
            </a:r>
          </a:p>
        </p:txBody>
      </p:sp>
    </p:spTree>
    <p:extLst>
      <p:ext uri="{BB962C8B-B14F-4D97-AF65-F5344CB8AC3E}">
        <p14:creationId xmlns:p14="http://schemas.microsoft.com/office/powerpoint/2010/main" val="2961465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63093A-6536-014C-8DDD-57C293004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Agenda inleverdata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C00DFA6-9870-4E4D-B682-C85FFB9FC0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Na de herfstvakantie: inleveren boekverslag</a:t>
            </a:r>
          </a:p>
          <a:p>
            <a:r>
              <a:rPr lang="nl-NL" dirty="0"/>
              <a:t>Woensdag 28 oktober inleveren schrijfplan met bronnen</a:t>
            </a:r>
          </a:p>
          <a:p>
            <a:r>
              <a:rPr lang="nl-NL" dirty="0"/>
              <a:t>Maandag 16 november inleveren eerste versie beschouwing</a:t>
            </a:r>
          </a:p>
          <a:p>
            <a:r>
              <a:rPr lang="nl-NL" dirty="0"/>
              <a:t>Donderdag 19 november inleveren definitieve versie beschouwing op papier en ELO</a:t>
            </a:r>
          </a:p>
        </p:txBody>
      </p:sp>
    </p:spTree>
    <p:extLst>
      <p:ext uri="{BB962C8B-B14F-4D97-AF65-F5344CB8AC3E}">
        <p14:creationId xmlns:p14="http://schemas.microsoft.com/office/powerpoint/2010/main" val="2003535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792396-CDD6-3548-8C05-D9EFA8544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Vandaag: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935B647-67C5-5D4C-80C2-ABF684AAF3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Bespreken huiswerkopdracht maandag</a:t>
            </a:r>
          </a:p>
          <a:p>
            <a:r>
              <a:rPr lang="nl-NL" dirty="0"/>
              <a:t>Onderwerpen ter goedkeuring voorleggen</a:t>
            </a:r>
          </a:p>
          <a:p>
            <a:r>
              <a:rPr lang="nl-NL" dirty="0"/>
              <a:t>In de klas werken aan je schrijfplan</a:t>
            </a:r>
          </a:p>
        </p:txBody>
      </p:sp>
    </p:spTree>
    <p:extLst>
      <p:ext uri="{BB962C8B-B14F-4D97-AF65-F5344CB8AC3E}">
        <p14:creationId xmlns:p14="http://schemas.microsoft.com/office/powerpoint/2010/main" val="3095971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BBB79F-AA4F-BA4D-8A95-9F39AC188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Bronvermeldingen antwoorden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6BBD0EE-5A54-674F-97EA-A3E62314C0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nl-NL" dirty="0"/>
              <a:t>De psycholoog </a:t>
            </a:r>
            <a:r>
              <a:rPr lang="nl-NL" dirty="0" err="1"/>
              <a:t>Cialdini</a:t>
            </a:r>
            <a:r>
              <a:rPr lang="nl-NL" dirty="0"/>
              <a:t> (2009) zegt dat aardige mensen meer invloed hebben.</a:t>
            </a:r>
          </a:p>
          <a:p>
            <a:r>
              <a:rPr lang="nl-NL" dirty="0" err="1"/>
              <a:t>Cialdini</a:t>
            </a:r>
            <a:r>
              <a:rPr lang="nl-NL" dirty="0"/>
              <a:t>, R. B. (2016). </a:t>
            </a:r>
            <a:r>
              <a:rPr lang="nl-NL" i="1" dirty="0"/>
              <a:t>Invloed. De zes geheimen van het overtuigen</a:t>
            </a:r>
            <a:r>
              <a:rPr lang="nl-NL" dirty="0"/>
              <a:t>. Amsterdam: Boom uitgevers.</a:t>
            </a:r>
          </a:p>
          <a:p>
            <a:pPr marL="0" indent="0">
              <a:buNone/>
            </a:pPr>
            <a:r>
              <a:rPr lang="nl-NL" dirty="0"/>
              <a:t>– – – – – – – – – – – – – – – – – – – – – – – – – – – – – – – – – – – – – – – – – – – – – – – – – – – – – – – – – – – </a:t>
            </a:r>
          </a:p>
          <a:p>
            <a:r>
              <a:rPr lang="nl-NL" dirty="0"/>
              <a:t>Uit een onderzoek van het CBS blijkt dat luchtvaart wel degelijk stikstof uitstoot (Geciteerd in </a:t>
            </a:r>
            <a:r>
              <a:rPr lang="nl-NL" i="1" dirty="0"/>
              <a:t>Trouw</a:t>
            </a:r>
            <a:r>
              <a:rPr lang="nl-NL" dirty="0"/>
              <a:t>, 2019). </a:t>
            </a:r>
          </a:p>
          <a:p>
            <a:r>
              <a:rPr lang="nl-NL" dirty="0"/>
              <a:t>Hermanides, E. (2019). Is het vliegtuig nou slecht of niet? In</a:t>
            </a:r>
            <a:r>
              <a:rPr lang="nl-NL" i="1" dirty="0"/>
              <a:t>: Trouw</a:t>
            </a:r>
            <a:r>
              <a:rPr lang="nl-NL" dirty="0"/>
              <a:t>. Geraadpleegd op 13 oktober 2020 via </a:t>
            </a:r>
            <a:r>
              <a:rPr lang="nl-NL" dirty="0" err="1"/>
              <a:t>https</a:t>
            </a:r>
            <a:r>
              <a:rPr lang="nl-NL" dirty="0"/>
              <a:t>://</a:t>
            </a:r>
            <a:r>
              <a:rPr lang="nl-NL" dirty="0" err="1"/>
              <a:t>www.trouw.nl</a:t>
            </a:r>
            <a:r>
              <a:rPr lang="nl-NL" dirty="0"/>
              <a:t>/nieuws/stikstof-is-het-vliegtuig-nou-slecht-of-niet~bdb95607/</a:t>
            </a:r>
          </a:p>
          <a:p>
            <a:pPr marL="0" indent="0">
              <a:buNone/>
            </a:pPr>
            <a:r>
              <a:rPr lang="nl-NL" dirty="0"/>
              <a:t>– – – – – – – – – – – – – – – – – – – – – – – – – – – – – – – – – – – – – – – – – – – – – – – – – – – – – – – – – – </a:t>
            </a:r>
          </a:p>
          <a:p>
            <a:r>
              <a:rPr lang="nl-NL" dirty="0"/>
              <a:t>Er is geen lerarentekort, ze zijn allemaal ziek, zo blijkt uit NRC (2019).</a:t>
            </a:r>
          </a:p>
          <a:p>
            <a:r>
              <a:rPr lang="nl-NL" dirty="0" err="1"/>
              <a:t>Remie</a:t>
            </a:r>
            <a:r>
              <a:rPr lang="nl-NL" dirty="0"/>
              <a:t>, M. en Veldhuis, P. (2019). Er zijn wel leraren, maar ze staan niet voor de klas. In: </a:t>
            </a:r>
            <a:r>
              <a:rPr lang="nl-NL" i="1" dirty="0"/>
              <a:t>NRC Handelsblad</a:t>
            </a:r>
            <a:r>
              <a:rPr lang="nl-NL" dirty="0"/>
              <a:t>. Geraadpleegd op 13 oktober 2020 via </a:t>
            </a:r>
            <a:r>
              <a:rPr lang="nl-NL" dirty="0" err="1"/>
              <a:t>https</a:t>
            </a:r>
            <a:r>
              <a:rPr lang="nl-NL" dirty="0"/>
              <a:t>://</a:t>
            </a:r>
            <a:r>
              <a:rPr lang="nl-NL" dirty="0" err="1"/>
              <a:t>www.nrc.nl</a:t>
            </a:r>
            <a:r>
              <a:rPr lang="nl-NL" dirty="0"/>
              <a:t>/nieuws/2019/12/07/er-zijn-wel-leraren-maar-ze-staan-niet-voor-de-klas-a3983011</a:t>
            </a:r>
          </a:p>
        </p:txBody>
      </p:sp>
    </p:spTree>
    <p:extLst>
      <p:ext uri="{BB962C8B-B14F-4D97-AF65-F5344CB8AC3E}">
        <p14:creationId xmlns:p14="http://schemas.microsoft.com/office/powerpoint/2010/main" val="1520390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F38224-635C-484F-9F23-41E69BFEF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Centrale vraag: hoofdvraag van je tekst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02D0681-0C5D-8F4B-8C77-8CC046882BF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Hoofdgedachte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Als scholen later beginnen, hebben pubers daar waarschijnlijk baat bij qua energie maar ze worden wel nog meer gepamperd.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Orgaandonatie is een uitkomst voor patiënten maar een aderlating voor de nabestaanden.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Ontbossing levert geld op voor arme landen maar wereldwijd veroorzaakt het enorme milieuschade.</a:t>
            </a:r>
          </a:p>
          <a:p>
            <a:pPr>
              <a:buFont typeface="Arial" panose="020B0604020202020204" pitchFamily="34" charset="0"/>
              <a:buChar char="•"/>
            </a:pPr>
            <a:endParaRPr lang="nl-NL" dirty="0"/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763D74F4-82A1-CC47-8DE0-B460AB77B99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Hoofdvraag/Centrale vraag</a:t>
            </a:r>
          </a:p>
          <a:p>
            <a:r>
              <a:rPr lang="nl-NL" dirty="0"/>
              <a:t>Zou het een goede zaak zijn om scholen pas om 10 uur te laten beginnen of verwennen we onze pubers dan te veel? </a:t>
            </a:r>
          </a:p>
          <a:p>
            <a:r>
              <a:rPr lang="nl-NL" dirty="0"/>
              <a:t>Moet het belang van een patiënt zwaarder wegen dan het belang van de nabestaanden?</a:t>
            </a:r>
          </a:p>
          <a:p>
            <a:r>
              <a:rPr lang="nl-NL" dirty="0"/>
              <a:t>Mogen wij voor andere landen bepalen dat ontbossing wordt stopgezet?</a:t>
            </a:r>
          </a:p>
        </p:txBody>
      </p:sp>
    </p:spTree>
    <p:extLst>
      <p:ext uri="{BB962C8B-B14F-4D97-AF65-F5344CB8AC3E}">
        <p14:creationId xmlns:p14="http://schemas.microsoft.com/office/powerpoint/2010/main" val="31044544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183DF5-C44F-D742-98D9-8F4F81875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Schrijfplan</a:t>
            </a:r>
          </a:p>
        </p:txBody>
      </p:sp>
      <p:graphicFrame>
        <p:nvGraphicFramePr>
          <p:cNvPr id="4" name="Tijdelijke aanduiding voor inhoud 3">
            <a:extLst>
              <a:ext uri="{FF2B5EF4-FFF2-40B4-BE49-F238E27FC236}">
                <a16:creationId xmlns:a16="http://schemas.microsoft.com/office/drawing/2014/main" id="{F29726D6-B7E1-614E-A825-3B61012F38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1363113"/>
              </p:ext>
            </p:extLst>
          </p:nvPr>
        </p:nvGraphicFramePr>
        <p:xfrm>
          <a:off x="1069848" y="2093976"/>
          <a:ext cx="7869616" cy="41601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2258">
                  <a:extLst>
                    <a:ext uri="{9D8B030D-6E8A-4147-A177-3AD203B41FA5}">
                      <a16:colId xmlns:a16="http://schemas.microsoft.com/office/drawing/2014/main" val="3866216419"/>
                    </a:ext>
                  </a:extLst>
                </a:gridCol>
                <a:gridCol w="2603390">
                  <a:extLst>
                    <a:ext uri="{9D8B030D-6E8A-4147-A177-3AD203B41FA5}">
                      <a16:colId xmlns:a16="http://schemas.microsoft.com/office/drawing/2014/main" val="3893475850"/>
                    </a:ext>
                  </a:extLst>
                </a:gridCol>
                <a:gridCol w="2603390">
                  <a:extLst>
                    <a:ext uri="{9D8B030D-6E8A-4147-A177-3AD203B41FA5}">
                      <a16:colId xmlns:a16="http://schemas.microsoft.com/office/drawing/2014/main" val="527255822"/>
                    </a:ext>
                  </a:extLst>
                </a:gridCol>
                <a:gridCol w="1950578">
                  <a:extLst>
                    <a:ext uri="{9D8B030D-6E8A-4147-A177-3AD203B41FA5}">
                      <a16:colId xmlns:a16="http://schemas.microsoft.com/office/drawing/2014/main" val="2220048297"/>
                    </a:ext>
                  </a:extLst>
                </a:gridCol>
              </a:tblGrid>
              <a:tr h="3093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>
                          <a:effectLst/>
                        </a:rPr>
                        <a:t>structuur</a:t>
                      </a:r>
                      <a:endParaRPr lang="nl-NL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14" marR="436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 dirty="0">
                          <a:effectLst/>
                        </a:rPr>
                        <a:t>alinea</a:t>
                      </a:r>
                      <a:endParaRPr lang="nl-NL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14" marR="436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>
                          <a:effectLst/>
                        </a:rPr>
                        <a:t>functie</a:t>
                      </a:r>
                      <a:endParaRPr lang="nl-NL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14" marR="436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>
                          <a:effectLst/>
                        </a:rPr>
                        <a:t>bron/deskundige*</a:t>
                      </a:r>
                      <a:endParaRPr lang="nl-NL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>
                          <a:effectLst/>
                        </a:rPr>
                        <a:t>*indien mogelijk</a:t>
                      </a:r>
                      <a:endParaRPr lang="nl-NL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14" marR="43614" marT="0" marB="0"/>
                </a:tc>
                <a:extLst>
                  <a:ext uri="{0D108BD9-81ED-4DB2-BD59-A6C34878D82A}">
                    <a16:rowId xmlns:a16="http://schemas.microsoft.com/office/drawing/2014/main" val="1666757098"/>
                  </a:ext>
                </a:extLst>
              </a:tr>
              <a:tr h="7938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>
                          <a:effectLst/>
                        </a:rPr>
                        <a:t>inleiding</a:t>
                      </a:r>
                      <a:endParaRPr lang="nl-NL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14" marR="436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>
                          <a:effectLst/>
                        </a:rPr>
                        <a:t>alinea ...</a:t>
                      </a:r>
                      <a:endParaRPr lang="nl-NL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14" marR="436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>
                          <a:effectLst/>
                        </a:rPr>
                        <a:t>centrale vraag:</a:t>
                      </a:r>
                      <a:endParaRPr lang="nl-NL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>
                          <a:effectLst/>
                        </a:rPr>
                        <a:t> </a:t>
                      </a:r>
                      <a:endParaRPr lang="nl-NL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>
                          <a:effectLst/>
                        </a:rPr>
                        <a:t> </a:t>
                      </a:r>
                      <a:endParaRPr lang="nl-NL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>
                          <a:effectLst/>
                        </a:rPr>
                        <a:t> </a:t>
                      </a:r>
                      <a:endParaRPr lang="nl-NL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>
                          <a:effectLst/>
                        </a:rPr>
                        <a:t> </a:t>
                      </a:r>
                      <a:endParaRPr lang="nl-NL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>
                          <a:effectLst/>
                        </a:rPr>
                        <a:t> </a:t>
                      </a:r>
                      <a:endParaRPr lang="nl-NL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14" marR="436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>
                          <a:effectLst/>
                        </a:rPr>
                        <a:t> </a:t>
                      </a:r>
                      <a:endParaRPr lang="nl-NL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14" marR="43614" marT="0" marB="0"/>
                </a:tc>
                <a:extLst>
                  <a:ext uri="{0D108BD9-81ED-4DB2-BD59-A6C34878D82A}">
                    <a16:rowId xmlns:a16="http://schemas.microsoft.com/office/drawing/2014/main" val="1341364368"/>
                  </a:ext>
                </a:extLst>
              </a:tr>
              <a:tr h="793848">
                <a:tc row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>
                          <a:effectLst/>
                        </a:rPr>
                        <a:t>kern</a:t>
                      </a:r>
                      <a:endParaRPr lang="nl-NL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14" marR="436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 dirty="0">
                          <a:effectLst/>
                        </a:rPr>
                        <a:t>alinea ...</a:t>
                      </a:r>
                      <a:endParaRPr lang="nl-NL" sz="7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 dirty="0">
                          <a:effectLst/>
                        </a:rPr>
                        <a:t> </a:t>
                      </a:r>
                      <a:endParaRPr lang="nl-NL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14" marR="436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>
                          <a:effectLst/>
                        </a:rPr>
                        <a:t> </a:t>
                      </a:r>
                      <a:endParaRPr lang="nl-NL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>
                          <a:effectLst/>
                        </a:rPr>
                        <a:t> </a:t>
                      </a:r>
                      <a:endParaRPr lang="nl-NL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>
                          <a:effectLst/>
                        </a:rPr>
                        <a:t> </a:t>
                      </a:r>
                      <a:endParaRPr lang="nl-NL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>
                          <a:effectLst/>
                        </a:rPr>
                        <a:t> </a:t>
                      </a:r>
                      <a:endParaRPr lang="nl-NL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>
                          <a:effectLst/>
                        </a:rPr>
                        <a:t> </a:t>
                      </a:r>
                      <a:endParaRPr lang="nl-NL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>
                          <a:effectLst/>
                        </a:rPr>
                        <a:t> </a:t>
                      </a:r>
                      <a:endParaRPr lang="nl-NL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14" marR="436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>
                          <a:effectLst/>
                        </a:rPr>
                        <a:t> </a:t>
                      </a:r>
                      <a:endParaRPr lang="nl-NL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>
                          <a:effectLst/>
                        </a:rPr>
                        <a:t> </a:t>
                      </a:r>
                      <a:endParaRPr lang="nl-NL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>
                          <a:effectLst/>
                        </a:rPr>
                        <a:t> </a:t>
                      </a:r>
                      <a:endParaRPr lang="nl-NL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>
                          <a:effectLst/>
                        </a:rPr>
                        <a:t> </a:t>
                      </a:r>
                      <a:endParaRPr lang="nl-NL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>
                          <a:effectLst/>
                        </a:rPr>
                        <a:t> </a:t>
                      </a:r>
                      <a:endParaRPr lang="nl-NL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14" marR="43614" marT="0" marB="0"/>
                </a:tc>
                <a:extLst>
                  <a:ext uri="{0D108BD9-81ED-4DB2-BD59-A6C34878D82A}">
                    <a16:rowId xmlns:a16="http://schemas.microsoft.com/office/drawing/2014/main" val="2253019632"/>
                  </a:ext>
                </a:extLst>
              </a:tr>
              <a:tr h="298834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>
                          <a:effectLst/>
                        </a:rPr>
                        <a:t>alinea ...</a:t>
                      </a:r>
                      <a:endParaRPr lang="nl-NL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>
                          <a:effectLst/>
                        </a:rPr>
                        <a:t> </a:t>
                      </a:r>
                      <a:endParaRPr lang="nl-NL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14" marR="436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>
                          <a:effectLst/>
                        </a:rPr>
                        <a:t> </a:t>
                      </a:r>
                      <a:endParaRPr lang="nl-NL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14" marR="436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>
                          <a:effectLst/>
                        </a:rPr>
                        <a:t> </a:t>
                      </a:r>
                      <a:endParaRPr lang="nl-NL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14" marR="43614" marT="0" marB="0"/>
                </a:tc>
                <a:extLst>
                  <a:ext uri="{0D108BD9-81ED-4DB2-BD59-A6C34878D82A}">
                    <a16:rowId xmlns:a16="http://schemas.microsoft.com/office/drawing/2014/main" val="1120340507"/>
                  </a:ext>
                </a:extLst>
              </a:tr>
              <a:tr h="298834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>
                          <a:effectLst/>
                        </a:rPr>
                        <a:t>alinea ...</a:t>
                      </a:r>
                      <a:endParaRPr lang="nl-NL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>
                          <a:effectLst/>
                        </a:rPr>
                        <a:t> </a:t>
                      </a:r>
                      <a:endParaRPr lang="nl-NL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14" marR="436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>
                          <a:effectLst/>
                        </a:rPr>
                        <a:t> </a:t>
                      </a:r>
                      <a:endParaRPr lang="nl-NL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14" marR="436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>
                          <a:effectLst/>
                        </a:rPr>
                        <a:t> </a:t>
                      </a:r>
                      <a:endParaRPr lang="nl-NL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14" marR="43614" marT="0" marB="0"/>
                </a:tc>
                <a:extLst>
                  <a:ext uri="{0D108BD9-81ED-4DB2-BD59-A6C34878D82A}">
                    <a16:rowId xmlns:a16="http://schemas.microsoft.com/office/drawing/2014/main" val="2122313679"/>
                  </a:ext>
                </a:extLst>
              </a:tr>
              <a:tr h="298834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>
                          <a:effectLst/>
                        </a:rPr>
                        <a:t>alinea ...</a:t>
                      </a:r>
                      <a:endParaRPr lang="nl-NL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>
                          <a:effectLst/>
                        </a:rPr>
                        <a:t> </a:t>
                      </a:r>
                      <a:endParaRPr lang="nl-NL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14" marR="436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>
                          <a:effectLst/>
                        </a:rPr>
                        <a:t> </a:t>
                      </a:r>
                      <a:endParaRPr lang="nl-NL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14" marR="436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>
                          <a:effectLst/>
                        </a:rPr>
                        <a:t> </a:t>
                      </a:r>
                      <a:endParaRPr lang="nl-NL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14" marR="43614" marT="0" marB="0"/>
                </a:tc>
                <a:extLst>
                  <a:ext uri="{0D108BD9-81ED-4DB2-BD59-A6C34878D82A}">
                    <a16:rowId xmlns:a16="http://schemas.microsoft.com/office/drawing/2014/main" val="881099030"/>
                  </a:ext>
                </a:extLst>
              </a:tr>
              <a:tr h="298834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>
                          <a:effectLst/>
                        </a:rPr>
                        <a:t>alinea ...</a:t>
                      </a:r>
                      <a:endParaRPr lang="nl-NL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>
                          <a:effectLst/>
                        </a:rPr>
                        <a:t> </a:t>
                      </a:r>
                      <a:endParaRPr lang="nl-NL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14" marR="436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>
                          <a:effectLst/>
                        </a:rPr>
                        <a:t> </a:t>
                      </a:r>
                      <a:endParaRPr lang="nl-NL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14" marR="436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>
                          <a:effectLst/>
                        </a:rPr>
                        <a:t> </a:t>
                      </a:r>
                      <a:endParaRPr lang="nl-NL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14" marR="43614" marT="0" marB="0"/>
                </a:tc>
                <a:extLst>
                  <a:ext uri="{0D108BD9-81ED-4DB2-BD59-A6C34878D82A}">
                    <a16:rowId xmlns:a16="http://schemas.microsoft.com/office/drawing/2014/main" val="2670335199"/>
                  </a:ext>
                </a:extLst>
              </a:tr>
              <a:tr h="298834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>
                          <a:effectLst/>
                        </a:rPr>
                        <a:t>alinea ...</a:t>
                      </a:r>
                      <a:endParaRPr lang="nl-NL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>
                          <a:effectLst/>
                        </a:rPr>
                        <a:t> </a:t>
                      </a:r>
                      <a:endParaRPr lang="nl-NL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14" marR="436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>
                          <a:effectLst/>
                        </a:rPr>
                        <a:t> </a:t>
                      </a:r>
                      <a:endParaRPr lang="nl-NL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14" marR="436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>
                          <a:effectLst/>
                        </a:rPr>
                        <a:t> </a:t>
                      </a:r>
                      <a:endParaRPr lang="nl-NL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14" marR="43614" marT="0" marB="0"/>
                </a:tc>
                <a:extLst>
                  <a:ext uri="{0D108BD9-81ED-4DB2-BD59-A6C34878D82A}">
                    <a16:rowId xmlns:a16="http://schemas.microsoft.com/office/drawing/2014/main" val="1836704596"/>
                  </a:ext>
                </a:extLst>
              </a:tr>
              <a:tr h="6601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>
                          <a:effectLst/>
                        </a:rPr>
                        <a:t>slot</a:t>
                      </a:r>
                      <a:endParaRPr lang="nl-NL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14" marR="436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>
                          <a:effectLst/>
                        </a:rPr>
                        <a:t>alinea ...</a:t>
                      </a:r>
                      <a:endParaRPr lang="nl-NL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14" marR="436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>
                          <a:effectLst/>
                        </a:rPr>
                        <a:t>antwoord op centrale vraag:</a:t>
                      </a:r>
                      <a:endParaRPr lang="nl-NL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>
                          <a:effectLst/>
                        </a:rPr>
                        <a:t> </a:t>
                      </a:r>
                      <a:endParaRPr lang="nl-NL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>
                          <a:effectLst/>
                        </a:rPr>
                        <a:t> </a:t>
                      </a:r>
                      <a:endParaRPr lang="nl-NL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>
                          <a:effectLst/>
                        </a:rPr>
                        <a:t> </a:t>
                      </a:r>
                      <a:endParaRPr lang="nl-NL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>
                          <a:effectLst/>
                        </a:rPr>
                        <a:t> </a:t>
                      </a:r>
                      <a:endParaRPr lang="nl-NL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14" marR="436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 dirty="0">
                          <a:effectLst/>
                        </a:rPr>
                        <a:t> </a:t>
                      </a:r>
                      <a:endParaRPr lang="nl-NL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14" marR="43614" marT="0" marB="0"/>
                </a:tc>
                <a:extLst>
                  <a:ext uri="{0D108BD9-81ED-4DB2-BD59-A6C34878D82A}">
                    <a16:rowId xmlns:a16="http://schemas.microsoft.com/office/drawing/2014/main" val="30499146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2448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480E05-8FD8-7445-B4DA-983A544CC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Huiswerk voor morgen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1B4648B-A0A4-BF48-A34E-3F323A8C8A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Zoek bronnen voor je beschouwing, neem ze mee naar de les.</a:t>
            </a:r>
          </a:p>
          <a:p>
            <a:r>
              <a:rPr lang="nl-NL" dirty="0"/>
              <a:t>Formuleer een </a:t>
            </a:r>
            <a:r>
              <a:rPr lang="nl-NL"/>
              <a:t>centrale vraag</a:t>
            </a:r>
            <a:endParaRPr lang="nl-NL" dirty="0"/>
          </a:p>
          <a:p>
            <a:r>
              <a:rPr lang="nl-NL" dirty="0"/>
              <a:t>Noteer de bronnen alvast volgens APA.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085938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ut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Houttype</Template>
  <TotalTime>163</TotalTime>
  <Words>550</Words>
  <Application>Microsoft Macintosh PowerPoint</Application>
  <PresentationFormat>Breedbeeld</PresentationFormat>
  <Paragraphs>90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5" baseType="lpstr">
      <vt:lpstr>Arial</vt:lpstr>
      <vt:lpstr>Calibri</vt:lpstr>
      <vt:lpstr>Rockwell</vt:lpstr>
      <vt:lpstr>Rockwell Condensed</vt:lpstr>
      <vt:lpstr>Rockwell Extra Bold</vt:lpstr>
      <vt:lpstr>Times New Roman</vt:lpstr>
      <vt:lpstr>Wingdings</vt:lpstr>
      <vt:lpstr>Houttype</vt:lpstr>
      <vt:lpstr>Beschouwing 4vd</vt:lpstr>
      <vt:lpstr>Agenda inleverdata</vt:lpstr>
      <vt:lpstr>Vandaag:</vt:lpstr>
      <vt:lpstr>Bronvermeldingen antwoorden</vt:lpstr>
      <vt:lpstr>Centrale vraag: hoofdvraag van je tekst</vt:lpstr>
      <vt:lpstr>Schrijfplan</vt:lpstr>
      <vt:lpstr>Huiswerk voor morgen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Beschouwing 4vd</dc:title>
  <dc:creator>Josje Kuenen</dc:creator>
  <cp:lastModifiedBy>Josje Kuenen</cp:lastModifiedBy>
  <cp:revision>7</cp:revision>
  <dcterms:created xsi:type="dcterms:W3CDTF">2020-10-13T08:50:06Z</dcterms:created>
  <dcterms:modified xsi:type="dcterms:W3CDTF">2020-10-13T11:34:00Z</dcterms:modified>
</cp:coreProperties>
</file>