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63" r:id="rId3"/>
    <p:sldId id="26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04"/>
    <p:restoredTop sz="94693"/>
  </p:normalViewPr>
  <p:slideViewPr>
    <p:cSldViewPr snapToGrid="0" snapToObjects="1" showGuides="1">
      <p:cViewPr varScale="1">
        <p:scale>
          <a:sx n="75" d="100"/>
          <a:sy n="75" d="100"/>
        </p:scale>
        <p:origin x="176" y="30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nl-NL"/>
              <a:t>Klik om stijl te bewerken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11/11/20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Vertical Text Placeholder 2"/>
          <p:cNvSpPr>
            <a:spLocks noGrp="1"/>
          </p:cNvSpPr>
          <p:nvPr>
            <p:ph type="body" orient="vert" idx="1"/>
          </p:nvPr>
        </p:nvSpPr>
        <p:spPr/>
        <p:txBody>
          <a:bodyPr vert="eaVert"/>
          <a:lstStyle/>
          <a:p>
            <a:pPr lvl="0"/>
            <a:r>
              <a:rPr lang="nl-NL"/>
              <a:t>Tekststijl van het model bewerken
Tweede niveau
Derde niveau
Vierde niveau
Vijfde niveau</a:t>
            </a:r>
            <a:endParaRPr lang="en-US"/>
          </a:p>
        </p:txBody>
      </p:sp>
      <p:sp>
        <p:nvSpPr>
          <p:cNvPr id="4" name="Date Placeholder 3"/>
          <p:cNvSpPr>
            <a:spLocks noGrp="1"/>
          </p:cNvSpPr>
          <p:nvPr>
            <p:ph type="dt" sz="half" idx="10"/>
          </p:nvPr>
        </p:nvSpPr>
        <p:spPr/>
        <p:txBody>
          <a:bodyPr/>
          <a:lstStyle/>
          <a:p>
            <a:fld id="{87157CC2-0FC8-4686-B024-99790E0F5162}" type="datetimeFigureOut">
              <a:rPr lang="en-US" smtClean="0"/>
              <a:t>11/11/20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11/11/20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11/11/20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nl-NL"/>
              <a:t>Klik om stijl te bewerken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
Tweede niveau
Derde niveau
Vierde niveau
Vijfde niveau</a:t>
            </a:r>
            <a:endParaRPr lang="en-US"/>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11/11/20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nl-NL"/>
              <a:t>Tekststijl van het model bewerken
Tweede niveau
Derde niveau
Vierde niveau
Vijfde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11/11/20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
Tweede niveau
Derde niveau
Vierde niveau
Vijfde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
Tweede niveau
Derde niveau
Vierde niveau
Vijfde niveau</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11/11/20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‹nr.›</a:t>
            </a:fld>
            <a:endParaRPr lang="en-US"/>
          </a:p>
        </p:txBody>
      </p:sp>
      <p:sp>
        <p:nvSpPr>
          <p:cNvPr id="10" name="Title 9"/>
          <p:cNvSpPr>
            <a:spLocks noGrp="1"/>
          </p:cNvSpPr>
          <p:nvPr>
            <p:ph type="title"/>
          </p:nvPr>
        </p:nvSpPr>
        <p:spPr/>
        <p:txBody>
          <a:bodyPr/>
          <a:lstStyle/>
          <a:p>
            <a:r>
              <a:rPr lang="nl-NL"/>
              <a:t>Klik om stijl te bewerken</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11/11/20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‹nr.›</a:t>
            </a:fld>
            <a:endParaRPr lang="en-US"/>
          </a:p>
        </p:txBody>
      </p:sp>
      <p:sp>
        <p:nvSpPr>
          <p:cNvPr id="6" name="Title 5"/>
          <p:cNvSpPr>
            <a:spLocks noGrp="1"/>
          </p:cNvSpPr>
          <p:nvPr>
            <p:ph type="title"/>
          </p:nvPr>
        </p:nvSpPr>
        <p:spPr/>
        <p:txBody>
          <a:bodyPr/>
          <a:lstStyle/>
          <a:p>
            <a:r>
              <a:rPr lang="nl-NL"/>
              <a:t>Klik om stijl te bewerken</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11/11/20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 om stijl te bewerken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nl-NL"/>
              <a:t>Tekststijl van het model bewerken
Tweede niveau
Derde niveau
Vierde niveau
Vijfde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a:p>
        </p:txBody>
      </p:sp>
      <p:sp>
        <p:nvSpPr>
          <p:cNvPr id="5" name="Date Placeholder 4"/>
          <p:cNvSpPr>
            <a:spLocks noGrp="1"/>
          </p:cNvSpPr>
          <p:nvPr>
            <p:ph type="dt" sz="half" idx="10"/>
          </p:nvPr>
        </p:nvSpPr>
        <p:spPr/>
        <p:txBody>
          <a:bodyPr/>
          <a:lstStyle/>
          <a:p>
            <a:fld id="{DA16AA21-1863-4931-97CB-99D0A168701B}" type="datetimeFigureOut">
              <a:rPr lang="en-US" smtClean="0"/>
              <a:t>11/11/20</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 om stijl te bewerken</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a:p>
        </p:txBody>
      </p:sp>
      <p:sp>
        <p:nvSpPr>
          <p:cNvPr id="5" name="Date Placeholder 4"/>
          <p:cNvSpPr>
            <a:spLocks noGrp="1"/>
          </p:cNvSpPr>
          <p:nvPr>
            <p:ph type="dt" sz="half" idx="10"/>
          </p:nvPr>
        </p:nvSpPr>
        <p:spPr/>
        <p:txBody>
          <a:bodyPr/>
          <a:lstStyle/>
          <a:p>
            <a:fld id="{3772C379-9A7C-4C87-A116-CBE9F58B04C5}" type="datetimeFigureOut">
              <a:rPr lang="en-US" smtClean="0"/>
              <a:t>11/11/20</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11/11/20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1E13CD-E6AD-EA45-8A5C-710DE9FA5107}"/>
              </a:ext>
            </a:extLst>
          </p:cNvPr>
          <p:cNvSpPr>
            <a:spLocks noGrp="1"/>
          </p:cNvSpPr>
          <p:nvPr>
            <p:ph type="ctrTitle"/>
          </p:nvPr>
        </p:nvSpPr>
        <p:spPr/>
        <p:txBody>
          <a:bodyPr/>
          <a:lstStyle/>
          <a:p>
            <a:r>
              <a:rPr lang="nl-NL" dirty="0"/>
              <a:t>Nederlands, beschouwing</a:t>
            </a:r>
          </a:p>
        </p:txBody>
      </p:sp>
      <p:sp>
        <p:nvSpPr>
          <p:cNvPr id="3" name="Ondertitel 2">
            <a:extLst>
              <a:ext uri="{FF2B5EF4-FFF2-40B4-BE49-F238E27FC236}">
                <a16:creationId xmlns:a16="http://schemas.microsoft.com/office/drawing/2014/main" id="{2ACD6B11-5C83-A544-9873-F6C8E2EF58A2}"/>
              </a:ext>
            </a:extLst>
          </p:cNvPr>
          <p:cNvSpPr>
            <a:spLocks noGrp="1"/>
          </p:cNvSpPr>
          <p:nvPr>
            <p:ph type="subTitle" idx="1"/>
          </p:nvPr>
        </p:nvSpPr>
        <p:spPr/>
        <p:txBody>
          <a:bodyPr/>
          <a:lstStyle/>
          <a:p>
            <a:r>
              <a:rPr lang="nl-NL" dirty="0"/>
              <a:t>Josje Kuenen, 4VD</a:t>
            </a:r>
          </a:p>
        </p:txBody>
      </p:sp>
    </p:spTree>
    <p:extLst>
      <p:ext uri="{BB962C8B-B14F-4D97-AF65-F5344CB8AC3E}">
        <p14:creationId xmlns:p14="http://schemas.microsoft.com/office/powerpoint/2010/main" val="1693492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9A6C0416-14D9-574E-9C29-8C55916724DD}"/>
              </a:ext>
            </a:extLst>
          </p:cNvPr>
          <p:cNvSpPr>
            <a:spLocks noGrp="1"/>
          </p:cNvSpPr>
          <p:nvPr>
            <p:ph type="title"/>
          </p:nvPr>
        </p:nvSpPr>
        <p:spPr/>
        <p:txBody>
          <a:bodyPr/>
          <a:lstStyle/>
          <a:p>
            <a:r>
              <a:rPr lang="nl-NL" dirty="0"/>
              <a:t>Geeft jullie inleiding al blijk van een dilemma?</a:t>
            </a:r>
          </a:p>
        </p:txBody>
      </p:sp>
      <p:sp>
        <p:nvSpPr>
          <p:cNvPr id="6" name="Tijdelijke aanduiding voor inhoud 5">
            <a:extLst>
              <a:ext uri="{FF2B5EF4-FFF2-40B4-BE49-F238E27FC236}">
                <a16:creationId xmlns:a16="http://schemas.microsoft.com/office/drawing/2014/main" id="{DFCAA68E-164A-F74E-8344-45B0DA56FACD}"/>
              </a:ext>
            </a:extLst>
          </p:cNvPr>
          <p:cNvSpPr>
            <a:spLocks noGrp="1"/>
          </p:cNvSpPr>
          <p:nvPr>
            <p:ph idx="1"/>
          </p:nvPr>
        </p:nvSpPr>
        <p:spPr/>
        <p:txBody>
          <a:bodyPr>
            <a:normAutofit fontScale="92500" lnSpcReduction="10000"/>
          </a:bodyPr>
          <a:lstStyle/>
          <a:p>
            <a:pPr marL="457200" indent="-457200">
              <a:buAutoNum type="alphaLcParenR"/>
            </a:pPr>
            <a:r>
              <a:rPr lang="nl-NL" dirty="0"/>
              <a:t>Rond het levenseinde van ernstig zieke kinderen staat het kabinet voor een beladen beslissing. Minister Hugo de Jonge overweegt om artsen ruimte te geven in te grijpen als een kind ondraaglijk en uitzichtloos lijdt. Actieve levensbeëindiging is nu niet toegestaan. De ouders van Milou, die drie jaar geleden overleed, pleiten voor zo’n ‘nooduitgang’. Zij wilden alleen maar dat haar lijden ophield.’ </a:t>
            </a:r>
            <a:r>
              <a:rPr lang="nl-NL" dirty="0">
                <a:solidFill>
                  <a:srgbClr val="C00000"/>
                </a:solidFill>
              </a:rPr>
              <a:t>Wat weegt zwaarder in zo’n situatie: recht op leven of recht op zelfbeschikking?</a:t>
            </a:r>
          </a:p>
          <a:p>
            <a:pPr marL="457200" indent="-457200">
              <a:buAutoNum type="alphaLcParenR"/>
            </a:pPr>
            <a:r>
              <a:rPr lang="nl-NL" dirty="0"/>
              <a:t>b) De </a:t>
            </a:r>
            <a:r>
              <a:rPr lang="nl-NL" dirty="0" err="1"/>
              <a:t>Rooyse</a:t>
            </a:r>
            <a:r>
              <a:rPr lang="nl-NL" dirty="0"/>
              <a:t> Wissel opent opnieuw buiten de tbs-kliniek een woonlocatie voor patiënten die al ver in hun traject zitten. De wachtlijsten elders zijn te lang. Verzet van gemeenten en buurtbewoners blijft een pijnpunt. </a:t>
            </a:r>
            <a:r>
              <a:rPr lang="nl-NL" dirty="0">
                <a:solidFill>
                  <a:srgbClr val="FF0000"/>
                </a:solidFill>
              </a:rPr>
              <a:t>Wiens belangen zouden prioriteit moeten hebben, die van de patiënten of die van de nieuwe buren?</a:t>
            </a:r>
          </a:p>
          <a:p>
            <a:pPr marL="457200" indent="-457200">
              <a:buAutoNum type="alphaLcParenR"/>
            </a:pPr>
            <a:r>
              <a:rPr lang="nl-NL" dirty="0"/>
              <a:t>c) Als iemand zich geen hij en geen zij voelt, hoe kan die persoon in het Nederlands dán worden aangeduid? De non-binaire gemeenschap vindt ‘hen’ een fijn alternatief: ‘Hen loopt.’ Taalkundigen reageren sceptisch, maar beamen dat het Nederlands toe is aan een gender-update. </a:t>
            </a:r>
            <a:r>
              <a:rPr lang="nl-NL" dirty="0">
                <a:solidFill>
                  <a:srgbClr val="C00000"/>
                </a:solidFill>
              </a:rPr>
              <a:t>Hoe noemen we </a:t>
            </a:r>
            <a:r>
              <a:rPr lang="nl-NL" dirty="0" err="1">
                <a:solidFill>
                  <a:srgbClr val="C00000"/>
                </a:solidFill>
              </a:rPr>
              <a:t>genderneutrale</a:t>
            </a:r>
            <a:r>
              <a:rPr lang="nl-NL" dirty="0">
                <a:solidFill>
                  <a:srgbClr val="C00000"/>
                </a:solidFill>
              </a:rPr>
              <a:t> personen zonder taalverwarring te creëren?</a:t>
            </a:r>
          </a:p>
        </p:txBody>
      </p:sp>
    </p:spTree>
    <p:extLst>
      <p:ext uri="{BB962C8B-B14F-4D97-AF65-F5344CB8AC3E}">
        <p14:creationId xmlns:p14="http://schemas.microsoft.com/office/powerpoint/2010/main" val="1693302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D42F78-E540-214C-8197-2D84060EBA98}"/>
              </a:ext>
            </a:extLst>
          </p:cNvPr>
          <p:cNvSpPr>
            <a:spLocks noGrp="1"/>
          </p:cNvSpPr>
          <p:nvPr>
            <p:ph type="title"/>
          </p:nvPr>
        </p:nvSpPr>
        <p:spPr/>
        <p:txBody>
          <a:bodyPr/>
          <a:lstStyle/>
          <a:p>
            <a:r>
              <a:rPr lang="nl-NL" dirty="0"/>
              <a:t>En hoe verwerken jullie bronnen?</a:t>
            </a:r>
          </a:p>
        </p:txBody>
      </p:sp>
      <p:sp>
        <p:nvSpPr>
          <p:cNvPr id="3" name="Tijdelijke aanduiding voor inhoud 2">
            <a:extLst>
              <a:ext uri="{FF2B5EF4-FFF2-40B4-BE49-F238E27FC236}">
                <a16:creationId xmlns:a16="http://schemas.microsoft.com/office/drawing/2014/main" id="{F6105CA3-CFDF-F64E-AAB9-F95C1734FF4A}"/>
              </a:ext>
            </a:extLst>
          </p:cNvPr>
          <p:cNvSpPr>
            <a:spLocks noGrp="1"/>
          </p:cNvSpPr>
          <p:nvPr>
            <p:ph idx="1"/>
          </p:nvPr>
        </p:nvSpPr>
        <p:spPr>
          <a:ln>
            <a:solidFill>
              <a:srgbClr val="FFFF00"/>
            </a:solidFill>
          </a:ln>
        </p:spPr>
        <p:txBody>
          <a:bodyPr>
            <a:normAutofit lnSpcReduction="10000"/>
          </a:bodyPr>
          <a:lstStyle/>
          <a:p>
            <a:r>
              <a:rPr lang="nl-NL" dirty="0"/>
              <a:t>Om de klimaatdoelstellingen te halen, zijn wind–  en </a:t>
            </a:r>
            <a:r>
              <a:rPr lang="nl-NL" dirty="0" err="1"/>
              <a:t>zonne</a:t>
            </a:r>
            <a:r>
              <a:rPr lang="nl-NL" dirty="0"/>
              <a:t>–energie niet voldoende. Daarom zou gekeken moeten worden naar een veiliger manier van kernenergie, zoals een thoriumreactor die alleen onschadelijk ‘zoutafval’ uitscheidt. In China en de VS zijn ze al volop bezig met bouwen en testen. Professor </a:t>
            </a:r>
            <a:r>
              <a:rPr lang="nl-NL" u="sng" dirty="0"/>
              <a:t>Kloosterman van TU Delft zegt in TU Delta </a:t>
            </a:r>
            <a:r>
              <a:rPr lang="nl-NL" dirty="0"/>
              <a:t>dat we moeten investeren in deze nieuwe vorm van kernenergie omdat we anders opnieuw afhankelijk worden van het buitenland voor onze energie.</a:t>
            </a:r>
          </a:p>
          <a:p>
            <a:r>
              <a:rPr lang="nl-NL" dirty="0"/>
              <a:t>Asielzoekers hebben recht op opvang in een veilig land. Als vluchtelingen gegronde vrees hebben voor vervolging op grond van ras, nationaliteit, politieke overtuiging of het behoren tot een maatschappelijke groep en ze in het herkomstland geen bescherming krijgen, mogen ze niet worden teruggestuurd naar dat land van herkomst. </a:t>
            </a:r>
            <a:r>
              <a:rPr lang="nl-NL" u="sng" dirty="0"/>
              <a:t>Dit staat in het verdrag betreffende de status van vluchtelingen (</a:t>
            </a:r>
            <a:r>
              <a:rPr lang="nl-NL" u="sng" dirty="0" err="1"/>
              <a:t>Convention</a:t>
            </a:r>
            <a:r>
              <a:rPr lang="nl-NL" u="sng" dirty="0"/>
              <a:t> </a:t>
            </a:r>
            <a:r>
              <a:rPr lang="nl-NL" u="sng" dirty="0" err="1"/>
              <a:t>relating</a:t>
            </a:r>
            <a:r>
              <a:rPr lang="nl-NL" u="sng" dirty="0"/>
              <a:t> </a:t>
            </a:r>
            <a:r>
              <a:rPr lang="nl-NL" u="sng" dirty="0" err="1"/>
              <a:t>to</a:t>
            </a:r>
            <a:r>
              <a:rPr lang="nl-NL" u="sng" dirty="0"/>
              <a:t> </a:t>
            </a:r>
            <a:r>
              <a:rPr lang="nl-NL" u="sng" dirty="0" err="1"/>
              <a:t>the</a:t>
            </a:r>
            <a:r>
              <a:rPr lang="nl-NL" u="sng" dirty="0"/>
              <a:t> Status of </a:t>
            </a:r>
            <a:r>
              <a:rPr lang="nl-NL" u="sng" dirty="0" err="1"/>
              <a:t>Refugees</a:t>
            </a:r>
            <a:r>
              <a:rPr lang="nl-NL" u="sng" dirty="0"/>
              <a:t>) van de Verenigde Naties.</a:t>
            </a:r>
          </a:p>
        </p:txBody>
      </p:sp>
    </p:spTree>
    <p:extLst>
      <p:ext uri="{BB962C8B-B14F-4D97-AF65-F5344CB8AC3E}">
        <p14:creationId xmlns:p14="http://schemas.microsoft.com/office/powerpoint/2010/main" val="14772764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ut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Houttype</Template>
  <TotalTime>37</TotalTime>
  <Words>388</Words>
  <Application>Microsoft Macintosh PowerPoint</Application>
  <PresentationFormat>Breedbeeld</PresentationFormat>
  <Paragraphs>9</Paragraphs>
  <Slides>3</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3</vt:i4>
      </vt:variant>
    </vt:vector>
  </HeadingPairs>
  <TitlesOfParts>
    <vt:vector size="9" baseType="lpstr">
      <vt:lpstr>Calibri</vt:lpstr>
      <vt:lpstr>Rockwell</vt:lpstr>
      <vt:lpstr>Rockwell Condensed</vt:lpstr>
      <vt:lpstr>Rockwell Extra Bold</vt:lpstr>
      <vt:lpstr>Wingdings</vt:lpstr>
      <vt:lpstr>Houttype</vt:lpstr>
      <vt:lpstr>Nederlands, beschouwing</vt:lpstr>
      <vt:lpstr>Geeft jullie inleiding al blijk van een dilemma?</vt:lpstr>
      <vt:lpstr>En hoe verwerken jullie bronnen?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Nederlands, beschouwing</dc:title>
  <dc:creator>Josje Kuenen</dc:creator>
  <cp:lastModifiedBy>Josje Kuenen</cp:lastModifiedBy>
  <cp:revision>4</cp:revision>
  <dcterms:created xsi:type="dcterms:W3CDTF">2020-11-11T16:06:21Z</dcterms:created>
  <dcterms:modified xsi:type="dcterms:W3CDTF">2020-11-11T16:43:32Z</dcterms:modified>
</cp:coreProperties>
</file>