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458" r:id="rId2"/>
    <p:sldId id="466" r:id="rId3"/>
    <p:sldId id="467" r:id="rId4"/>
    <p:sldId id="468" r:id="rId5"/>
    <p:sldId id="464" r:id="rId6"/>
    <p:sldId id="470" r:id="rId7"/>
    <p:sldId id="469" r:id="rId8"/>
    <p:sldId id="258" r:id="rId9"/>
    <p:sldId id="474" r:id="rId10"/>
    <p:sldId id="475" r:id="rId11"/>
    <p:sldId id="476" r:id="rId12"/>
    <p:sldId id="477" r:id="rId13"/>
    <p:sldId id="331" r:id="rId14"/>
    <p:sldId id="478" r:id="rId15"/>
    <p:sldId id="355" r:id="rId16"/>
    <p:sldId id="479" r:id="rId17"/>
    <p:sldId id="357" r:id="rId18"/>
    <p:sldId id="480" r:id="rId19"/>
    <p:sldId id="472" r:id="rId20"/>
    <p:sldId id="473" r:id="rId2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188"/>
    <p:restoredTop sz="94693"/>
  </p:normalViewPr>
  <p:slideViewPr>
    <p:cSldViewPr snapToGrid="0" snapToObjects="1" showGuides="1">
      <p:cViewPr varScale="1">
        <p:scale>
          <a:sx n="91" d="100"/>
          <a:sy n="91" d="100"/>
        </p:scale>
        <p:origin x="200" y="26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8761AE-65E3-7942-B980-353B0FF1F8F8}" type="datetimeFigureOut">
              <a:rPr lang="nl-NL" smtClean="0"/>
              <a:t>26-11-20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1A4CA-A0E4-8F4C-B5F6-9EDF5A1EB7E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468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1112A-5472-494B-A604-56A66940E826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9300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1112A-5472-494B-A604-56A66940E826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4948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_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5761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_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7343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303" name="Shape 30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_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6848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303" name="Shape 30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_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9049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6" name="Shape 3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317" name="Shape 31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_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2127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6" name="Shape 3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317" name="Shape 31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_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4633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9C5F6E-DE7C-DE4D-9865-D049905AAE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BB7E67F-0F12-8E4C-8C41-3D1BBE4DB4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D246B07-461E-524A-A29B-538B9813E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4B497-066A-D74D-B3D9-EB9D7E16258C}" type="datetimeFigureOut">
              <a:rPr lang="nl-NL" smtClean="0"/>
              <a:t>26-11-20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60A6556-AD5D-6A4D-B69D-D9D0D5579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FC30997-056C-9545-9A1A-D4C0388C9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31EE0-0BA7-4943-830E-8FCA40BA8D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9966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528A40-126E-EE45-8034-04B0BDDFD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BDBA68B-38AB-DD4F-83EA-F1094F068E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A207485-DB91-414C-9C85-DC76AFA0B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4B497-066A-D74D-B3D9-EB9D7E16258C}" type="datetimeFigureOut">
              <a:rPr lang="nl-NL" smtClean="0"/>
              <a:t>26-11-20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3A2A3F8-C5F0-AF48-B024-CCB48C7D2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0E560E9-E46E-DE47-8C1E-2C395761D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31EE0-0BA7-4943-830E-8FCA40BA8D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0202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B05BEFC0-CA23-2846-9B72-5F16686B0D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FF276C1-5CBA-AD44-8370-34CAB8FFEA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EFF518E-425F-E24D-B566-94470CB2E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4B497-066A-D74D-B3D9-EB9D7E16258C}" type="datetimeFigureOut">
              <a:rPr lang="nl-NL" smtClean="0"/>
              <a:t>26-11-20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C8BCC0D-A7E1-CD46-A832-BB9214BDB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8C987DA-2087-054C-974D-42E349C1B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31EE0-0BA7-4943-830E-8FCA40BA8D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9035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E84F4F-1286-2642-B0F1-F05CCA9A7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BBED6A-C07D-8948-81B0-00C096D33D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CB14EF4-9F6A-FE43-A02C-0E706A9E5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4B497-066A-D74D-B3D9-EB9D7E16258C}" type="datetimeFigureOut">
              <a:rPr lang="nl-NL" smtClean="0"/>
              <a:t>26-11-20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E94AC7F-CD99-E649-B4EE-9B19CBDD2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4754E0C-B456-AF4D-BCBD-992EFAB1C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31EE0-0BA7-4943-830E-8FCA40BA8D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8702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6DA667-176B-5F4A-A060-AE44525D2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46CFEDA-53C6-9C44-B1FE-07892BC78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5A60C13-6C78-8348-A9DA-74BEB6EEE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4B497-066A-D74D-B3D9-EB9D7E16258C}" type="datetimeFigureOut">
              <a:rPr lang="nl-NL" smtClean="0"/>
              <a:t>26-11-20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BF15D1D-4059-2A47-8590-AC3568E97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ABE812-230A-D74F-B67F-1F1149843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31EE0-0BA7-4943-830E-8FCA40BA8D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4828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26B59C-13AC-7C47-96B9-27BD241A9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CF2747-4162-C64F-B4C7-3090E50564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E113B7D-A926-364F-B5D6-D6A02A9619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3111B82-1B82-FA4B-AE7B-A86EF22F1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4B497-066A-D74D-B3D9-EB9D7E16258C}" type="datetimeFigureOut">
              <a:rPr lang="nl-NL" smtClean="0"/>
              <a:t>26-11-20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61AE63E-DE43-D845-9CB7-9282F383B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5D1E467-2D9C-084D-B1D6-28A589EA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31EE0-0BA7-4943-830E-8FCA40BA8D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7224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66FA84-2D70-ED49-BBFF-84DE11D6B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41D1159-943B-9049-B690-9DEC1E346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5070BD3-9749-9E4D-A187-80F21C1C3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37ADC03-EAE9-C24D-A26D-7394D4BAA5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338FA82-4282-2B45-9F46-1458B79C00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F880B6F5-CD25-1749-BBFD-CB19FC764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4B497-066A-D74D-B3D9-EB9D7E16258C}" type="datetimeFigureOut">
              <a:rPr lang="nl-NL" smtClean="0"/>
              <a:t>26-11-20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455AAEA-F874-FA4D-8BFE-F6ED0D106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224502F-CEB3-444E-8505-B1A6E435E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31EE0-0BA7-4943-830E-8FCA40BA8D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0058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82C03E-F9C7-F141-918D-F7D099545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1A8D1AF-E3AB-A744-9EA9-653EDAE35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4B497-066A-D74D-B3D9-EB9D7E16258C}" type="datetimeFigureOut">
              <a:rPr lang="nl-NL" smtClean="0"/>
              <a:t>26-11-20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AE12B3D-557D-0043-8086-643A9CA23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20A6CE7-A670-084E-9577-63F2F1507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31EE0-0BA7-4943-830E-8FCA40BA8D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1136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13EE7512-F764-4C42-AC3F-4807488FE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4B497-066A-D74D-B3D9-EB9D7E16258C}" type="datetimeFigureOut">
              <a:rPr lang="nl-NL" smtClean="0"/>
              <a:t>26-11-20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76A9130-7FD2-5743-B73E-17C321163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45B32FC-7B1A-5E45-AE64-2A3C9A0F1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31EE0-0BA7-4943-830E-8FCA40BA8D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8703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56C767-F4E0-4342-8873-3F2322BBC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DD7700D-766A-E84A-8B06-3CFA97632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54167E4-583C-E048-BD8E-40D4947662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8DBF15B-D792-F84F-AB33-D07155382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4B497-066A-D74D-B3D9-EB9D7E16258C}" type="datetimeFigureOut">
              <a:rPr lang="nl-NL" smtClean="0"/>
              <a:t>26-11-20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B1B7772-AF0F-ED40-A217-D7B2F8F77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8D8A80E-F7E3-5D47-A761-B29652D87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31EE0-0BA7-4943-830E-8FCA40BA8D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8661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6FFB8A-0DF0-F345-B04F-397EF2542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EAF2734-960C-AC43-9E92-AF0AB10421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64EE261-683F-E74F-B83A-B1579AFD5A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2F91750-D0F3-604E-9A56-8552F607C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4B497-066A-D74D-B3D9-EB9D7E16258C}" type="datetimeFigureOut">
              <a:rPr lang="nl-NL" smtClean="0"/>
              <a:t>26-11-20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68BB742-076A-6246-BCAA-7F76F3E53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AE97E3F-D851-2240-9577-A41230172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31EE0-0BA7-4943-830E-8FCA40BA8D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400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C6C40E8-CDEF-4A43-AD12-7829437E3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DBDF1F3-219F-C744-8BA8-7CD0E684CE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A9EE9B6-95EE-9846-B5AA-3467B837DC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4B497-066A-D74D-B3D9-EB9D7E16258C}" type="datetimeFigureOut">
              <a:rPr lang="nl-NL" smtClean="0"/>
              <a:t>26-11-20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D9A28A5-71CE-144D-9C07-56EFF33AA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7D85F99-719B-5343-A91C-1783AE76C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31EE0-0BA7-4943-830E-8FCA40BA8D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7608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13" Type="http://schemas.openxmlformats.org/officeDocument/2006/relationships/image" Target="../media/image31.tiff"/><Relationship Id="rId3" Type="http://schemas.openxmlformats.org/officeDocument/2006/relationships/image" Target="../media/image21.tiff"/><Relationship Id="rId7" Type="http://schemas.openxmlformats.org/officeDocument/2006/relationships/image" Target="../media/image25.tiff"/><Relationship Id="rId12" Type="http://schemas.openxmlformats.org/officeDocument/2006/relationships/image" Target="../media/image3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tiff"/><Relationship Id="rId11" Type="http://schemas.openxmlformats.org/officeDocument/2006/relationships/image" Target="../media/image29.tiff"/><Relationship Id="rId5" Type="http://schemas.openxmlformats.org/officeDocument/2006/relationships/image" Target="../media/image23.tiff"/><Relationship Id="rId10" Type="http://schemas.openxmlformats.org/officeDocument/2006/relationships/image" Target="../media/image28.tiff"/><Relationship Id="rId4" Type="http://schemas.openxmlformats.org/officeDocument/2006/relationships/image" Target="../media/image22.tiff"/><Relationship Id="rId9" Type="http://schemas.openxmlformats.org/officeDocument/2006/relationships/image" Target="../media/image27.tiff"/><Relationship Id="rId14" Type="http://schemas.openxmlformats.org/officeDocument/2006/relationships/image" Target="../media/image33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l6ZwsOV_otk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schooltv.nl/video/literatuurgeschiedenis-de-middeleeuwen-van-vechtersbazen-en-hoofse-liefde/#q=literatuurgeschiedenis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image" Target="../media/image11.tiff"/><Relationship Id="rId7" Type="http://schemas.openxmlformats.org/officeDocument/2006/relationships/image" Target="../media/image15.tiff"/><Relationship Id="rId12" Type="http://schemas.openxmlformats.org/officeDocument/2006/relationships/image" Target="../media/image20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tiff"/><Relationship Id="rId11" Type="http://schemas.openxmlformats.org/officeDocument/2006/relationships/image" Target="../media/image19.tiff"/><Relationship Id="rId5" Type="http://schemas.openxmlformats.org/officeDocument/2006/relationships/image" Target="../media/image13.tiff"/><Relationship Id="rId10" Type="http://schemas.openxmlformats.org/officeDocument/2006/relationships/image" Target="../media/image18.tiff"/><Relationship Id="rId4" Type="http://schemas.openxmlformats.org/officeDocument/2006/relationships/image" Target="../media/image12.tiff"/><Relationship Id="rId9" Type="http://schemas.openxmlformats.org/officeDocument/2006/relationships/image" Target="../media/image17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13" Type="http://schemas.openxmlformats.org/officeDocument/2006/relationships/image" Target="../media/image29.tiff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tiff"/><Relationship Id="rId12" Type="http://schemas.openxmlformats.org/officeDocument/2006/relationships/image" Target="../media/image28.tiff"/><Relationship Id="rId17" Type="http://schemas.openxmlformats.org/officeDocument/2006/relationships/image" Target="../media/image33.tiff"/><Relationship Id="rId2" Type="http://schemas.openxmlformats.org/officeDocument/2006/relationships/audio" Target="../media/media1.mp3"/><Relationship Id="rId16" Type="http://schemas.openxmlformats.org/officeDocument/2006/relationships/image" Target="../media/image32.tiff"/><Relationship Id="rId1" Type="http://schemas.microsoft.com/office/2007/relationships/media" Target="../media/media1.mp3"/><Relationship Id="rId6" Type="http://schemas.openxmlformats.org/officeDocument/2006/relationships/image" Target="../media/image22.tiff"/><Relationship Id="rId11" Type="http://schemas.openxmlformats.org/officeDocument/2006/relationships/image" Target="../media/image27.tiff"/><Relationship Id="rId5" Type="http://schemas.openxmlformats.org/officeDocument/2006/relationships/image" Target="../media/image21.tiff"/><Relationship Id="rId15" Type="http://schemas.openxmlformats.org/officeDocument/2006/relationships/image" Target="../media/image31.tiff"/><Relationship Id="rId10" Type="http://schemas.openxmlformats.org/officeDocument/2006/relationships/image" Target="../media/image26.tif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5.tiff"/><Relationship Id="rId14" Type="http://schemas.openxmlformats.org/officeDocument/2006/relationships/image" Target="../media/image3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8v_ZN1FCjU" TargetMode="External"/><Relationship Id="rId2" Type="http://schemas.openxmlformats.org/officeDocument/2006/relationships/hyperlink" Target="https://www.youtube.com/watch?v=0NvZ89hxbl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npostart.nl/WO_NTR_426228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304073"/>
            <a:ext cx="9144000" cy="2387600"/>
          </a:xfrm>
        </p:spPr>
        <p:txBody>
          <a:bodyPr/>
          <a:lstStyle/>
          <a:p>
            <a:r>
              <a:rPr lang="en-US" dirty="0" err="1"/>
              <a:t>Middelnederlandse</a:t>
            </a:r>
            <a:r>
              <a:rPr lang="en-US" dirty="0"/>
              <a:t> </a:t>
            </a:r>
            <a:r>
              <a:rPr lang="en-US" dirty="0" err="1"/>
              <a:t>literatuur</a:t>
            </a:r>
            <a:endParaRPr lang="en-US" dirty="0"/>
          </a:p>
        </p:txBody>
      </p:sp>
      <p:pic>
        <p:nvPicPr>
          <p:cNvPr id="8" name="Picture 7" descr="79K2_p_120v_121r-groo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994" y="570151"/>
            <a:ext cx="4142987" cy="2548908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5985B6A8-5D01-5544-A7DF-7786897B4376}"/>
              </a:ext>
            </a:extLst>
          </p:cNvPr>
          <p:cNvSpPr txBox="1"/>
          <p:nvPr/>
        </p:nvSpPr>
        <p:spPr>
          <a:xfrm>
            <a:off x="5119358" y="5876687"/>
            <a:ext cx="1880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Josje Kuenen, v4D</a:t>
            </a:r>
          </a:p>
        </p:txBody>
      </p:sp>
    </p:spTree>
    <p:extLst>
      <p:ext uri="{BB962C8B-B14F-4D97-AF65-F5344CB8AC3E}">
        <p14:creationId xmlns:p14="http://schemas.microsoft.com/office/powerpoint/2010/main" val="3940579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41B8C3EB-84B6-F047-B098-650F8A4AB610}"/>
              </a:ext>
            </a:extLst>
          </p:cNvPr>
          <p:cNvSpPr txBox="1"/>
          <p:nvPr/>
        </p:nvSpPr>
        <p:spPr>
          <a:xfrm>
            <a:off x="660401" y="584200"/>
            <a:ext cx="34667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/>
              <a:t>Hoofse letterkunde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426B154-6058-4544-A29D-22747C8EA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750" y="419099"/>
            <a:ext cx="3867150" cy="6212289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58FD62F-FA49-8042-ACB5-6F5FDE8DD364}"/>
              </a:ext>
            </a:extLst>
          </p:cNvPr>
          <p:cNvSpPr txBox="1"/>
          <p:nvPr/>
        </p:nvSpPr>
        <p:spPr>
          <a:xfrm>
            <a:off x="660401" y="2070100"/>
            <a:ext cx="50164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Vanaf 1200 ontwikkelen we omgangsvormen.</a:t>
            </a:r>
          </a:p>
          <a:p>
            <a:r>
              <a:rPr lang="nl-NL" dirty="0"/>
              <a:t>Dankzij literatuur worden deze omgangsvormen verspreid onder de bevolking.</a:t>
            </a:r>
          </a:p>
          <a:p>
            <a:endParaRPr lang="nl-NL" dirty="0"/>
          </a:p>
          <a:p>
            <a:r>
              <a:rPr lang="nl-NL" dirty="0"/>
              <a:t>Tijdens de kruistochten raakten velen onder de indruk van de Arabische cultuur, waar de kunst van het </a:t>
            </a:r>
            <a:r>
              <a:rPr lang="nl-NL" dirty="0" err="1"/>
              <a:t>levensgenieten</a:t>
            </a:r>
            <a:r>
              <a:rPr lang="nl-NL" dirty="0"/>
              <a:t> veel verder ontwikkeld was dan in Europa. Vanaf die tijd begint zich, het eerst aan de Franse hoven, een 'hoofse' [= van het hof] cultuur te ontwikkelen. Ons woord ‘hoffelijk’ is daarvan afgeleid.</a:t>
            </a:r>
          </a:p>
        </p:txBody>
      </p:sp>
    </p:spTree>
    <p:extLst>
      <p:ext uri="{BB962C8B-B14F-4D97-AF65-F5344CB8AC3E}">
        <p14:creationId xmlns:p14="http://schemas.microsoft.com/office/powerpoint/2010/main" val="193888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C7CA2887-6972-814A-A987-496DB37DBE39}"/>
              </a:ext>
            </a:extLst>
          </p:cNvPr>
          <p:cNvSpPr txBox="1"/>
          <p:nvPr/>
        </p:nvSpPr>
        <p:spPr>
          <a:xfrm>
            <a:off x="1016000" y="1358900"/>
            <a:ext cx="24304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/>
              <a:t>Hoofse liefde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0CE4AEC-5B51-0044-B0B2-FA2706AF9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0103" y="0"/>
            <a:ext cx="4740593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14DC27F-2DE2-A447-A6F3-4FF0351DECE1}"/>
              </a:ext>
            </a:extLst>
          </p:cNvPr>
          <p:cNvSpPr txBox="1"/>
          <p:nvPr/>
        </p:nvSpPr>
        <p:spPr>
          <a:xfrm>
            <a:off x="558800" y="2197100"/>
            <a:ext cx="528734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Onbereikbare (hooggeplaatste) vrouw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Dienstbaarheid en zelfbeheersing waren belangrijk.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‘</a:t>
            </a:r>
            <a:r>
              <a:rPr lang="nl-NL" dirty="0" err="1"/>
              <a:t>Queestes</a:t>
            </a:r>
            <a:r>
              <a:rPr lang="nl-NL" dirty="0"/>
              <a:t>’: zoektochten naar de heilige graal</a:t>
            </a:r>
          </a:p>
          <a:p>
            <a:r>
              <a:rPr lang="nl-NL" dirty="0"/>
              <a:t>       stonden in dienst van hun dame.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Mannen mochten hun gevoelens tonen.</a:t>
            </a:r>
          </a:p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229B8D8-919A-CB40-A803-79524C05C201}"/>
              </a:ext>
            </a:extLst>
          </p:cNvPr>
          <p:cNvSpPr txBox="1"/>
          <p:nvPr/>
        </p:nvSpPr>
        <p:spPr>
          <a:xfrm>
            <a:off x="687872" y="4495800"/>
            <a:ext cx="5725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Voorbeelden: </a:t>
            </a:r>
          </a:p>
          <a:p>
            <a:r>
              <a:rPr lang="nl-NL" dirty="0"/>
              <a:t>Arthurromans, Floris ende </a:t>
            </a:r>
            <a:r>
              <a:rPr lang="nl-NL" dirty="0" err="1"/>
              <a:t>Blancefloer</a:t>
            </a:r>
            <a:r>
              <a:rPr lang="nl-NL" dirty="0"/>
              <a:t> (Van Assenede),</a:t>
            </a:r>
          </a:p>
          <a:p>
            <a:r>
              <a:rPr lang="nl-NL" dirty="0" err="1"/>
              <a:t>Eneas</a:t>
            </a:r>
            <a:r>
              <a:rPr lang="nl-NL" dirty="0"/>
              <a:t> (Hendrik van </a:t>
            </a:r>
            <a:r>
              <a:rPr lang="nl-NL" dirty="0" err="1"/>
              <a:t>Veldeke</a:t>
            </a:r>
            <a:r>
              <a:rPr lang="nl-NL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222410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D832AEFF-7180-5D47-ADF7-6154AAFD3835}"/>
              </a:ext>
            </a:extLst>
          </p:cNvPr>
          <p:cNvSpPr/>
          <p:nvPr/>
        </p:nvSpPr>
        <p:spPr>
          <a:xfrm>
            <a:off x="103354" y="2528623"/>
            <a:ext cx="11935327" cy="1515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8EFACCF-EB40-0749-A7F1-A3B58AD596B9}"/>
              </a:ext>
            </a:extLst>
          </p:cNvPr>
          <p:cNvSpPr txBox="1"/>
          <p:nvPr/>
        </p:nvSpPr>
        <p:spPr>
          <a:xfrm>
            <a:off x="130778" y="2199894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1000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F67EFF8-72F9-474D-B3BD-93D754A8DCFE}"/>
              </a:ext>
            </a:extLst>
          </p:cNvPr>
          <p:cNvSpPr txBox="1"/>
          <p:nvPr/>
        </p:nvSpPr>
        <p:spPr>
          <a:xfrm>
            <a:off x="11021407" y="216532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1500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9C3AE47F-92D5-B54F-B170-76DE387B7269}"/>
              </a:ext>
            </a:extLst>
          </p:cNvPr>
          <p:cNvSpPr txBox="1"/>
          <p:nvPr/>
        </p:nvSpPr>
        <p:spPr>
          <a:xfrm>
            <a:off x="4623628" y="3336039"/>
            <a:ext cx="1836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1200 </a:t>
            </a:r>
          </a:p>
          <a:p>
            <a:r>
              <a:rPr lang="nl-NL" b="1" i="1" dirty="0" err="1">
                <a:solidFill>
                  <a:schemeClr val="bg1"/>
                </a:solidFill>
              </a:rPr>
              <a:t>Walewijn</a:t>
            </a:r>
            <a:endParaRPr lang="nl-NL" b="1" i="1" dirty="0">
              <a:solidFill>
                <a:schemeClr val="bg1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4200795-9171-A640-8B86-A33495962004}"/>
              </a:ext>
            </a:extLst>
          </p:cNvPr>
          <p:cNvSpPr txBox="1"/>
          <p:nvPr/>
        </p:nvSpPr>
        <p:spPr>
          <a:xfrm>
            <a:off x="1591585" y="100035"/>
            <a:ext cx="16836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 </a:t>
            </a:r>
          </a:p>
          <a:p>
            <a:r>
              <a:rPr lang="nl-NL" i="1" dirty="0" err="1"/>
              <a:t>Hebban</a:t>
            </a:r>
            <a:r>
              <a:rPr lang="nl-NL" i="1" dirty="0"/>
              <a:t> </a:t>
            </a:r>
            <a:r>
              <a:rPr lang="nl-NL" i="1" dirty="0" err="1"/>
              <a:t>olla</a:t>
            </a:r>
            <a:endParaRPr lang="nl-NL" i="1" dirty="0"/>
          </a:p>
          <a:p>
            <a:r>
              <a:rPr lang="nl-NL" dirty="0"/>
              <a:t>(oudst geschreven Nederlandse tekst 1100)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FD274E2-7FC8-AF43-AFA0-237FF778E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64" y="436943"/>
            <a:ext cx="1326515" cy="54025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1A532A7-EE10-4C4A-8B9B-15936C9EC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048" y="337580"/>
            <a:ext cx="1328445" cy="1876693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F464EF01-4703-1646-B8BD-BF6C02C73E86}"/>
              </a:ext>
            </a:extLst>
          </p:cNvPr>
          <p:cNvSpPr/>
          <p:nvPr/>
        </p:nvSpPr>
        <p:spPr>
          <a:xfrm>
            <a:off x="4552449" y="2196890"/>
            <a:ext cx="15425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/>
              <a:t>1200 </a:t>
            </a:r>
          </a:p>
          <a:p>
            <a:r>
              <a:rPr lang="nl-NL" b="1" i="1" dirty="0">
                <a:solidFill>
                  <a:schemeClr val="bg1"/>
                </a:solidFill>
              </a:rPr>
              <a:t>Karel ende </a:t>
            </a:r>
            <a:r>
              <a:rPr lang="nl-NL" b="1" i="1" dirty="0" err="1">
                <a:solidFill>
                  <a:schemeClr val="bg1"/>
                </a:solidFill>
              </a:rPr>
              <a:t>Elegast</a:t>
            </a:r>
            <a:endParaRPr lang="nl-NL" b="1" i="1" dirty="0">
              <a:solidFill>
                <a:schemeClr val="bg1"/>
              </a:solidFill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6DB8FF9C-A203-214F-A54A-A57ABD8DC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3628" y="4160137"/>
            <a:ext cx="1066456" cy="173905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1DBB45B0-1433-B34B-AD48-E8E61F83E2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9862" y="337580"/>
            <a:ext cx="1388004" cy="1787581"/>
          </a:xfrm>
          <a:prstGeom prst="rect">
            <a:avLst/>
          </a:prstGeom>
        </p:spPr>
      </p:pic>
      <p:sp>
        <p:nvSpPr>
          <p:cNvPr id="15" name="Rechthoek 14">
            <a:extLst>
              <a:ext uri="{FF2B5EF4-FFF2-40B4-BE49-F238E27FC236}">
                <a16:creationId xmlns:a16="http://schemas.microsoft.com/office/drawing/2014/main" id="{96BB5D5A-C148-B549-AA4D-C6B95568A2AD}"/>
              </a:ext>
            </a:extLst>
          </p:cNvPr>
          <p:cNvSpPr/>
          <p:nvPr/>
        </p:nvSpPr>
        <p:spPr>
          <a:xfrm>
            <a:off x="6071018" y="2196399"/>
            <a:ext cx="13974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/>
              <a:t>+/– 1270 </a:t>
            </a:r>
          </a:p>
          <a:p>
            <a:r>
              <a:rPr lang="nl-NL" b="1" i="1" dirty="0">
                <a:solidFill>
                  <a:schemeClr val="bg1"/>
                </a:solidFill>
              </a:rPr>
              <a:t>Vos </a:t>
            </a:r>
            <a:r>
              <a:rPr lang="nl-NL" b="1" i="1" dirty="0" err="1">
                <a:solidFill>
                  <a:schemeClr val="bg1"/>
                </a:solidFill>
              </a:rPr>
              <a:t>Reynaerde</a:t>
            </a:r>
            <a:r>
              <a:rPr lang="nl-NL" b="1" i="1" dirty="0">
                <a:solidFill>
                  <a:schemeClr val="bg1"/>
                </a:solidFill>
              </a:rPr>
              <a:t>,</a:t>
            </a:r>
          </a:p>
          <a:p>
            <a:r>
              <a:rPr lang="nl-NL" b="1" dirty="0">
                <a:solidFill>
                  <a:schemeClr val="bg1"/>
                </a:solidFill>
              </a:rPr>
              <a:t>geschreven door Willem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9ED67922-369C-5C43-BE2C-2BB01CC22502}"/>
              </a:ext>
            </a:extLst>
          </p:cNvPr>
          <p:cNvSpPr txBox="1"/>
          <p:nvPr/>
        </p:nvSpPr>
        <p:spPr>
          <a:xfrm>
            <a:off x="11154183" y="2639162"/>
            <a:ext cx="8059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1544 </a:t>
            </a:r>
          </a:p>
          <a:p>
            <a:r>
              <a:rPr lang="nl-NL" b="1" i="1" dirty="0" err="1">
                <a:solidFill>
                  <a:schemeClr val="bg1"/>
                </a:solidFill>
              </a:rPr>
              <a:t>Ant</a:t>
            </a:r>
            <a:r>
              <a:rPr lang="nl-NL" b="1" i="1" dirty="0">
                <a:solidFill>
                  <a:schemeClr val="bg1"/>
                </a:solidFill>
              </a:rPr>
              <a:t>– </a:t>
            </a:r>
            <a:r>
              <a:rPr lang="nl-NL" b="1" i="1" dirty="0" err="1">
                <a:solidFill>
                  <a:schemeClr val="bg1"/>
                </a:solidFill>
              </a:rPr>
              <a:t>werps</a:t>
            </a:r>
            <a:r>
              <a:rPr lang="nl-NL" b="1" i="1" dirty="0">
                <a:solidFill>
                  <a:schemeClr val="bg1"/>
                </a:solidFill>
              </a:rPr>
              <a:t> lied– boek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159A535-965E-1E4D-9574-7378F3003609}"/>
              </a:ext>
            </a:extLst>
          </p:cNvPr>
          <p:cNvSpPr txBox="1"/>
          <p:nvPr/>
        </p:nvSpPr>
        <p:spPr>
          <a:xfrm>
            <a:off x="1900247" y="218410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1100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92C424D9-AE4A-EE49-A281-44EEF1FA4563}"/>
              </a:ext>
            </a:extLst>
          </p:cNvPr>
          <p:cNvSpPr txBox="1"/>
          <p:nvPr/>
        </p:nvSpPr>
        <p:spPr>
          <a:xfrm>
            <a:off x="9131357" y="2196399"/>
            <a:ext cx="14433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1400</a:t>
            </a:r>
          </a:p>
          <a:p>
            <a:r>
              <a:rPr lang="nl-NL" b="1" i="1" dirty="0">
                <a:solidFill>
                  <a:schemeClr val="bg1"/>
                </a:solidFill>
              </a:rPr>
              <a:t>Abele spelen, o.a. </a:t>
            </a:r>
            <a:r>
              <a:rPr lang="nl-NL" b="1" i="1" dirty="0" err="1">
                <a:solidFill>
                  <a:schemeClr val="bg1"/>
                </a:solidFill>
              </a:rPr>
              <a:t>Lanseloet</a:t>
            </a:r>
            <a:r>
              <a:rPr lang="nl-NL" b="1" i="1" dirty="0">
                <a:solidFill>
                  <a:schemeClr val="bg1"/>
                </a:solidFill>
              </a:rPr>
              <a:t> van </a:t>
            </a:r>
            <a:r>
              <a:rPr lang="nl-NL" b="1" i="1" dirty="0" err="1">
                <a:solidFill>
                  <a:schemeClr val="bg1"/>
                </a:solidFill>
              </a:rPr>
              <a:t>Denemerken</a:t>
            </a:r>
            <a:endParaRPr lang="nl-NL" b="1" i="1" dirty="0">
              <a:solidFill>
                <a:schemeClr val="bg1"/>
              </a:solidFill>
            </a:endParaRP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2AE39D10-0D50-3242-83A3-EBEC94DBBF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39259" y="4129136"/>
            <a:ext cx="1168233" cy="1661601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48DF44EB-2283-4C4D-96F9-B7364A0EE3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1353" y="4327963"/>
            <a:ext cx="1600606" cy="1065131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2AFBAD16-1438-B743-95B3-FB6180844AED}"/>
              </a:ext>
            </a:extLst>
          </p:cNvPr>
          <p:cNvSpPr txBox="1"/>
          <p:nvPr/>
        </p:nvSpPr>
        <p:spPr>
          <a:xfrm>
            <a:off x="6323971" y="5669121"/>
            <a:ext cx="14328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1270 Jacob van </a:t>
            </a:r>
            <a:r>
              <a:rPr lang="nl-NL" dirty="0" err="1"/>
              <a:t>Maerlant</a:t>
            </a:r>
            <a:endParaRPr lang="nl-NL" dirty="0"/>
          </a:p>
          <a:p>
            <a:r>
              <a:rPr lang="nl-NL" i="1" dirty="0"/>
              <a:t>Der Naturen </a:t>
            </a:r>
            <a:r>
              <a:rPr lang="nl-NL" i="1" dirty="0" err="1"/>
              <a:t>Bloeme</a:t>
            </a:r>
            <a:endParaRPr lang="nl-NL" i="1" dirty="0"/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36AA24E5-5124-F947-AC92-6443B7F1DBF0}"/>
              </a:ext>
            </a:extLst>
          </p:cNvPr>
          <p:cNvSpPr txBox="1"/>
          <p:nvPr/>
        </p:nvSpPr>
        <p:spPr>
          <a:xfrm>
            <a:off x="7391204" y="221652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1300</a:t>
            </a: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80E3F1CD-21A5-ED43-8945-C14E2EC894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49071" y="2589688"/>
            <a:ext cx="1012566" cy="1332868"/>
          </a:xfrm>
          <a:prstGeom prst="rect">
            <a:avLst/>
          </a:prstGeom>
        </p:spPr>
      </p:pic>
      <p:sp>
        <p:nvSpPr>
          <p:cNvPr id="25" name="Tekstvak 24">
            <a:extLst>
              <a:ext uri="{FF2B5EF4-FFF2-40B4-BE49-F238E27FC236}">
                <a16:creationId xmlns:a16="http://schemas.microsoft.com/office/drawing/2014/main" id="{9BC387E7-20D9-6043-8DB8-870DF8F69B74}"/>
              </a:ext>
            </a:extLst>
          </p:cNvPr>
          <p:cNvSpPr txBox="1"/>
          <p:nvPr/>
        </p:nvSpPr>
        <p:spPr>
          <a:xfrm>
            <a:off x="7319948" y="1920372"/>
            <a:ext cx="821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i="1" dirty="0" err="1"/>
              <a:t>Esopet</a:t>
            </a:r>
            <a:endParaRPr lang="nl-NL" i="1" dirty="0"/>
          </a:p>
        </p:txBody>
      </p:sp>
      <p:pic>
        <p:nvPicPr>
          <p:cNvPr id="26" name="Afbeelding 25">
            <a:extLst>
              <a:ext uri="{FF2B5EF4-FFF2-40B4-BE49-F238E27FC236}">
                <a16:creationId xmlns:a16="http://schemas.microsoft.com/office/drawing/2014/main" id="{0A07579F-861B-8A45-89EE-7683ADEDBB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2084" y="2554625"/>
            <a:ext cx="2111310" cy="1518519"/>
          </a:xfrm>
          <a:prstGeom prst="rect">
            <a:avLst/>
          </a:prstGeom>
        </p:spPr>
      </p:pic>
      <p:sp>
        <p:nvSpPr>
          <p:cNvPr id="27" name="Tekstvak 26">
            <a:extLst>
              <a:ext uri="{FF2B5EF4-FFF2-40B4-BE49-F238E27FC236}">
                <a16:creationId xmlns:a16="http://schemas.microsoft.com/office/drawing/2014/main" id="{B5AAD5B7-76AD-0041-ADAD-584D8137BCBA}"/>
              </a:ext>
            </a:extLst>
          </p:cNvPr>
          <p:cNvSpPr txBox="1"/>
          <p:nvPr/>
        </p:nvSpPr>
        <p:spPr>
          <a:xfrm>
            <a:off x="1132419" y="4160137"/>
            <a:ext cx="2022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1100 eerste ridderromans</a:t>
            </a:r>
          </a:p>
          <a:p>
            <a:r>
              <a:rPr lang="nl-NL" dirty="0"/>
              <a:t>over Arthur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AA16C34C-B506-884F-B95D-3D7B9EC98D58}"/>
              </a:ext>
            </a:extLst>
          </p:cNvPr>
          <p:cNvSpPr txBox="1"/>
          <p:nvPr/>
        </p:nvSpPr>
        <p:spPr>
          <a:xfrm>
            <a:off x="3670171" y="221014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1174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DC25C9CA-531E-404F-B24D-16AC7AD46C7E}"/>
              </a:ext>
            </a:extLst>
          </p:cNvPr>
          <p:cNvSpPr txBox="1"/>
          <p:nvPr/>
        </p:nvSpPr>
        <p:spPr>
          <a:xfrm>
            <a:off x="3397132" y="3081947"/>
            <a:ext cx="14845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Hendrik van </a:t>
            </a:r>
            <a:r>
              <a:rPr lang="nl-NL" dirty="0" err="1">
                <a:solidFill>
                  <a:schemeClr val="bg1"/>
                </a:solidFill>
              </a:rPr>
              <a:t>Veldeke</a:t>
            </a:r>
            <a:endParaRPr lang="nl-NL" dirty="0">
              <a:solidFill>
                <a:schemeClr val="bg1"/>
              </a:solidFill>
            </a:endParaRPr>
          </a:p>
          <a:p>
            <a:r>
              <a:rPr lang="nl-NL" b="1" i="1" dirty="0" err="1">
                <a:solidFill>
                  <a:schemeClr val="bg1"/>
                </a:solidFill>
              </a:rPr>
              <a:t>Eneas</a:t>
            </a:r>
            <a:endParaRPr lang="nl-NL" b="1" i="1" dirty="0">
              <a:solidFill>
                <a:schemeClr val="bg1"/>
              </a:solidFill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4B221E18-86C5-C740-A03F-6BF9D107B732}"/>
              </a:ext>
            </a:extLst>
          </p:cNvPr>
          <p:cNvSpPr txBox="1"/>
          <p:nvPr/>
        </p:nvSpPr>
        <p:spPr>
          <a:xfrm>
            <a:off x="7842310" y="4019008"/>
            <a:ext cx="2363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1300 </a:t>
            </a:r>
            <a:r>
              <a:rPr lang="nl-NL" dirty="0" err="1"/>
              <a:t>Diederic</a:t>
            </a:r>
            <a:endParaRPr lang="nl-NL" dirty="0"/>
          </a:p>
          <a:p>
            <a:r>
              <a:rPr lang="nl-NL" dirty="0"/>
              <a:t>Van Assenede </a:t>
            </a:r>
            <a:r>
              <a:rPr lang="nl-NL" i="1" dirty="0"/>
              <a:t>Floris en </a:t>
            </a:r>
            <a:r>
              <a:rPr lang="nl-NL" i="1" dirty="0" err="1"/>
              <a:t>Blancefloer</a:t>
            </a:r>
            <a:endParaRPr lang="nl-NL" i="1" dirty="0"/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4B484D11-C912-EA4A-9B61-60627C69B671}"/>
              </a:ext>
            </a:extLst>
          </p:cNvPr>
          <p:cNvSpPr txBox="1"/>
          <p:nvPr/>
        </p:nvSpPr>
        <p:spPr>
          <a:xfrm>
            <a:off x="2284198" y="5292784"/>
            <a:ext cx="22695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Hendrik van </a:t>
            </a:r>
            <a:r>
              <a:rPr lang="nl-NL" dirty="0" err="1"/>
              <a:t>Veldeke</a:t>
            </a:r>
            <a:r>
              <a:rPr lang="nl-NL" dirty="0"/>
              <a:t>: eerste schrijver </a:t>
            </a:r>
          </a:p>
          <a:p>
            <a:r>
              <a:rPr lang="nl-NL" dirty="0"/>
              <a:t>die we van naam kennen, bekend om </a:t>
            </a:r>
            <a:r>
              <a:rPr lang="nl-NL" dirty="0" err="1"/>
              <a:t>Natureingang</a:t>
            </a:r>
            <a:endParaRPr lang="nl-NL" dirty="0"/>
          </a:p>
        </p:txBody>
      </p:sp>
      <p:cxnSp>
        <p:nvCxnSpPr>
          <p:cNvPr id="34" name="Rechte verbindingslijn met pijl 33">
            <a:extLst>
              <a:ext uri="{FF2B5EF4-FFF2-40B4-BE49-F238E27FC236}">
                <a16:creationId xmlns:a16="http://schemas.microsoft.com/office/drawing/2014/main" id="{F16DB1F1-F961-C34C-9F1E-1C8FA1E6243C}"/>
              </a:ext>
            </a:extLst>
          </p:cNvPr>
          <p:cNvCxnSpPr/>
          <p:nvPr/>
        </p:nvCxnSpPr>
        <p:spPr>
          <a:xfrm>
            <a:off x="3670171" y="3968831"/>
            <a:ext cx="0" cy="14242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Afbeelding 8">
            <a:extLst>
              <a:ext uri="{FF2B5EF4-FFF2-40B4-BE49-F238E27FC236}">
                <a16:creationId xmlns:a16="http://schemas.microsoft.com/office/drawing/2014/main" id="{BC3CEC1B-6460-3649-95F8-01C4EDA07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44678" y="274481"/>
            <a:ext cx="1028481" cy="1452934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4AB7F0D8-B92A-9A46-9368-9DD8E46F08BB}"/>
              </a:ext>
            </a:extLst>
          </p:cNvPr>
          <p:cNvSpPr txBox="1"/>
          <p:nvPr/>
        </p:nvSpPr>
        <p:spPr>
          <a:xfrm>
            <a:off x="8235100" y="217865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1374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0FD5C2C0-A5D2-0242-B82F-4AF8719B9022}"/>
              </a:ext>
            </a:extLst>
          </p:cNvPr>
          <p:cNvSpPr txBox="1"/>
          <p:nvPr/>
        </p:nvSpPr>
        <p:spPr>
          <a:xfrm>
            <a:off x="8157586" y="1914939"/>
            <a:ext cx="887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i="1" dirty="0"/>
              <a:t>Beatrijs</a:t>
            </a:r>
          </a:p>
        </p:txBody>
      </p:sp>
      <p:pic>
        <p:nvPicPr>
          <p:cNvPr id="33" name="Afbeelding 32">
            <a:extLst>
              <a:ext uri="{FF2B5EF4-FFF2-40B4-BE49-F238E27FC236}">
                <a16:creationId xmlns:a16="http://schemas.microsoft.com/office/drawing/2014/main" id="{7958F822-19D3-0840-A3AB-398408ACD0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03632" y="456381"/>
            <a:ext cx="895978" cy="1442677"/>
          </a:xfrm>
          <a:prstGeom prst="rect">
            <a:avLst/>
          </a:prstGeom>
        </p:spPr>
      </p:pic>
      <p:sp>
        <p:nvSpPr>
          <p:cNvPr id="35" name="Tekstvak 34">
            <a:extLst>
              <a:ext uri="{FF2B5EF4-FFF2-40B4-BE49-F238E27FC236}">
                <a16:creationId xmlns:a16="http://schemas.microsoft.com/office/drawing/2014/main" id="{84F2A6A1-CD11-8E4B-93B0-3D24E6BDCB96}"/>
              </a:ext>
            </a:extLst>
          </p:cNvPr>
          <p:cNvSpPr txBox="1"/>
          <p:nvPr/>
        </p:nvSpPr>
        <p:spPr>
          <a:xfrm>
            <a:off x="2786674" y="217865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1150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BFA152D6-8F3B-2441-A1E5-C8FE2ED885CE}"/>
              </a:ext>
            </a:extLst>
          </p:cNvPr>
          <p:cNvSpPr txBox="1"/>
          <p:nvPr/>
        </p:nvSpPr>
        <p:spPr>
          <a:xfrm>
            <a:off x="2547763" y="40983"/>
            <a:ext cx="2308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i="1" dirty="0"/>
              <a:t>Reis van Sint </a:t>
            </a:r>
            <a:r>
              <a:rPr lang="nl-NL" i="1" dirty="0" err="1"/>
              <a:t>Brandaan</a:t>
            </a:r>
            <a:endParaRPr lang="nl-NL" i="1" dirty="0"/>
          </a:p>
        </p:txBody>
      </p:sp>
      <p:pic>
        <p:nvPicPr>
          <p:cNvPr id="37" name="Afbeelding 36">
            <a:extLst>
              <a:ext uri="{FF2B5EF4-FFF2-40B4-BE49-F238E27FC236}">
                <a16:creationId xmlns:a16="http://schemas.microsoft.com/office/drawing/2014/main" id="{43C5F801-FF15-9F42-AD3A-EE72B9A8BD9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05976" y="5086243"/>
            <a:ext cx="1297182" cy="1613410"/>
          </a:xfrm>
          <a:prstGeom prst="rect">
            <a:avLst/>
          </a:prstGeom>
        </p:spPr>
      </p:pic>
      <p:pic>
        <p:nvPicPr>
          <p:cNvPr id="38" name="Afbeelding 37">
            <a:extLst>
              <a:ext uri="{FF2B5EF4-FFF2-40B4-BE49-F238E27FC236}">
                <a16:creationId xmlns:a16="http://schemas.microsoft.com/office/drawing/2014/main" id="{44F45F70-C26C-8D46-B9C7-CE8E0FED8D6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52273" y="4849155"/>
            <a:ext cx="1176433" cy="1556511"/>
          </a:xfrm>
          <a:prstGeom prst="rect">
            <a:avLst/>
          </a:prstGeom>
        </p:spPr>
      </p:pic>
      <p:sp>
        <p:nvSpPr>
          <p:cNvPr id="39" name="Tekstvak 38">
            <a:extLst>
              <a:ext uri="{FF2B5EF4-FFF2-40B4-BE49-F238E27FC236}">
                <a16:creationId xmlns:a16="http://schemas.microsoft.com/office/drawing/2014/main" id="{74B5F4CF-7026-5043-9E6B-D4815E5E9169}"/>
              </a:ext>
            </a:extLst>
          </p:cNvPr>
          <p:cNvSpPr txBox="1"/>
          <p:nvPr/>
        </p:nvSpPr>
        <p:spPr>
          <a:xfrm>
            <a:off x="9406652" y="6440946"/>
            <a:ext cx="2443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Lied van Heer Halewijn?</a:t>
            </a: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FCF50619-3F31-3941-B3C5-185DB4836606}"/>
              </a:ext>
            </a:extLst>
          </p:cNvPr>
          <p:cNvSpPr txBox="1"/>
          <p:nvPr/>
        </p:nvSpPr>
        <p:spPr>
          <a:xfrm>
            <a:off x="160064" y="5083467"/>
            <a:ext cx="14897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Let op:</a:t>
            </a:r>
          </a:p>
          <a:p>
            <a:r>
              <a:rPr lang="nl-NL" b="1" dirty="0"/>
              <a:t>Geschreven</a:t>
            </a:r>
          </a:p>
          <a:p>
            <a:r>
              <a:rPr lang="nl-NL" b="1" dirty="0"/>
              <a:t>Teksten vanaf</a:t>
            </a:r>
          </a:p>
          <a:p>
            <a:r>
              <a:rPr lang="nl-NL" b="1" dirty="0"/>
              <a:t>+/–  1100.</a:t>
            </a:r>
          </a:p>
        </p:txBody>
      </p:sp>
      <p:sp>
        <p:nvSpPr>
          <p:cNvPr id="41" name="Pijl omhoog 40">
            <a:extLst>
              <a:ext uri="{FF2B5EF4-FFF2-40B4-BE49-F238E27FC236}">
                <a16:creationId xmlns:a16="http://schemas.microsoft.com/office/drawing/2014/main" id="{C6139BD6-D985-0048-9855-3EF11BE74FB7}"/>
              </a:ext>
            </a:extLst>
          </p:cNvPr>
          <p:cNvSpPr/>
          <p:nvPr/>
        </p:nvSpPr>
        <p:spPr>
          <a:xfrm>
            <a:off x="307574" y="4358952"/>
            <a:ext cx="338667" cy="57833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3" name="Hart 42">
            <a:extLst>
              <a:ext uri="{FF2B5EF4-FFF2-40B4-BE49-F238E27FC236}">
                <a16:creationId xmlns:a16="http://schemas.microsoft.com/office/drawing/2014/main" id="{B85FFC09-3F82-4848-B562-AB7CB5AC37F5}"/>
              </a:ext>
            </a:extLst>
          </p:cNvPr>
          <p:cNvSpPr/>
          <p:nvPr/>
        </p:nvSpPr>
        <p:spPr>
          <a:xfrm>
            <a:off x="1147313" y="3024370"/>
            <a:ext cx="914400" cy="9144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4" name="Hart 43">
            <a:extLst>
              <a:ext uri="{FF2B5EF4-FFF2-40B4-BE49-F238E27FC236}">
                <a16:creationId xmlns:a16="http://schemas.microsoft.com/office/drawing/2014/main" id="{C80923BA-B744-344B-9017-64E648F3390D}"/>
              </a:ext>
            </a:extLst>
          </p:cNvPr>
          <p:cNvSpPr/>
          <p:nvPr/>
        </p:nvSpPr>
        <p:spPr>
          <a:xfrm>
            <a:off x="4699656" y="6014721"/>
            <a:ext cx="757837" cy="799411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5" name="Hart 44">
            <a:extLst>
              <a:ext uri="{FF2B5EF4-FFF2-40B4-BE49-F238E27FC236}">
                <a16:creationId xmlns:a16="http://schemas.microsoft.com/office/drawing/2014/main" id="{6EBC0C30-D7D1-8E40-87EB-4C5DF8E7AEE9}"/>
              </a:ext>
            </a:extLst>
          </p:cNvPr>
          <p:cNvSpPr/>
          <p:nvPr/>
        </p:nvSpPr>
        <p:spPr>
          <a:xfrm>
            <a:off x="8235100" y="5627467"/>
            <a:ext cx="914400" cy="9144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7" name="Hart 46">
            <a:extLst>
              <a:ext uri="{FF2B5EF4-FFF2-40B4-BE49-F238E27FC236}">
                <a16:creationId xmlns:a16="http://schemas.microsoft.com/office/drawing/2014/main" id="{CF2FBE9C-2CD5-214C-B26F-0B14ABC93F71}"/>
              </a:ext>
            </a:extLst>
          </p:cNvPr>
          <p:cNvSpPr/>
          <p:nvPr/>
        </p:nvSpPr>
        <p:spPr>
          <a:xfrm>
            <a:off x="3315474" y="3995886"/>
            <a:ext cx="914400" cy="9144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9" name="Hart 48">
            <a:extLst>
              <a:ext uri="{FF2B5EF4-FFF2-40B4-BE49-F238E27FC236}">
                <a16:creationId xmlns:a16="http://schemas.microsoft.com/office/drawing/2014/main" id="{EA76453D-B572-B246-9B1D-90AAF0F80175}"/>
              </a:ext>
            </a:extLst>
          </p:cNvPr>
          <p:cNvSpPr/>
          <p:nvPr/>
        </p:nvSpPr>
        <p:spPr>
          <a:xfrm>
            <a:off x="9417851" y="385994"/>
            <a:ext cx="914400" cy="9144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0" name="Tekstvak 49">
            <a:extLst>
              <a:ext uri="{FF2B5EF4-FFF2-40B4-BE49-F238E27FC236}">
                <a16:creationId xmlns:a16="http://schemas.microsoft.com/office/drawing/2014/main" id="{BD04D95F-BC02-D74B-887A-4E49D69AD7DA}"/>
              </a:ext>
            </a:extLst>
          </p:cNvPr>
          <p:cNvSpPr txBox="1"/>
          <p:nvPr/>
        </p:nvSpPr>
        <p:spPr>
          <a:xfrm>
            <a:off x="10377018" y="606337"/>
            <a:ext cx="886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= hoofs</a:t>
            </a:r>
          </a:p>
        </p:txBody>
      </p:sp>
      <p:sp>
        <p:nvSpPr>
          <p:cNvPr id="51" name="Hart 50">
            <a:extLst>
              <a:ext uri="{FF2B5EF4-FFF2-40B4-BE49-F238E27FC236}">
                <a16:creationId xmlns:a16="http://schemas.microsoft.com/office/drawing/2014/main" id="{AF676284-0BF8-7446-9FFD-33DED350B1B3}"/>
              </a:ext>
            </a:extLst>
          </p:cNvPr>
          <p:cNvSpPr/>
          <p:nvPr/>
        </p:nvSpPr>
        <p:spPr>
          <a:xfrm>
            <a:off x="9847703" y="2052494"/>
            <a:ext cx="662989" cy="619916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7671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2533442" y="910659"/>
            <a:ext cx="7125113" cy="10771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>
              <a:buSzPct val="25000"/>
            </a:pPr>
            <a:r>
              <a:rPr lang="en_US" dirty="0"/>
              <a:t>1. Wat </a:t>
            </a:r>
            <a:r>
              <a:rPr lang="en_US" dirty="0" err="1"/>
              <a:t>moet</a:t>
            </a:r>
            <a:r>
              <a:rPr lang="en_US" dirty="0"/>
              <a:t> </a:t>
            </a:r>
            <a:r>
              <a:rPr lang="en_US" dirty="0" err="1"/>
              <a:t>een</a:t>
            </a:r>
            <a:r>
              <a:rPr lang="en_US" dirty="0"/>
              <a:t> man </a:t>
            </a:r>
            <a:r>
              <a:rPr lang="en_US" dirty="0" err="1"/>
              <a:t>doen</a:t>
            </a:r>
            <a:r>
              <a:rPr lang="en_US" dirty="0"/>
              <a:t>, die </a:t>
            </a:r>
            <a:r>
              <a:rPr lang="en_US" dirty="0" err="1"/>
              <a:t>verliefd</a:t>
            </a:r>
            <a:r>
              <a:rPr lang="en_US" dirty="0"/>
              <a:t> </a:t>
            </a:r>
            <a:r>
              <a:rPr lang="en_US" dirty="0" err="1"/>
              <a:t>wordt</a:t>
            </a:r>
            <a:r>
              <a:rPr lang="en_US" dirty="0"/>
              <a:t>? </a:t>
            </a:r>
          </a:p>
        </p:txBody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2533441" y="2907317"/>
            <a:ext cx="8342081" cy="22877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spAutoFit/>
          </a:bodyPr>
          <a:lstStyle/>
          <a:p>
            <a:pPr indent="-342900">
              <a:buSzPct val="101851"/>
            </a:pPr>
            <a:r>
              <a:rPr lang="en_US" dirty="0"/>
              <a:t>A. </a:t>
            </a:r>
            <a:r>
              <a:rPr lang="en-US" dirty="0"/>
              <a:t>	</a:t>
            </a:r>
            <a:r>
              <a:rPr lang="en_US" dirty="0"/>
              <a:t>Bidden, </a:t>
            </a:r>
            <a:r>
              <a:rPr lang="en_US" dirty="0" err="1"/>
              <a:t>vriendelijk</a:t>
            </a:r>
            <a:r>
              <a:rPr lang="en_US" dirty="0"/>
              <a:t> </a:t>
            </a:r>
            <a:r>
              <a:rPr lang="en_US" dirty="0" err="1"/>
              <a:t>praten</a:t>
            </a:r>
            <a:r>
              <a:rPr lang="en_US" dirty="0"/>
              <a:t> </a:t>
            </a:r>
            <a:r>
              <a:rPr lang="en_US" dirty="0" err="1"/>
              <a:t>tegen</a:t>
            </a:r>
            <a:r>
              <a:rPr lang="en_US" dirty="0"/>
              <a:t> </a:t>
            </a:r>
            <a:r>
              <a:rPr lang="en_US" dirty="0" err="1"/>
              <a:t>zijn</a:t>
            </a:r>
            <a:r>
              <a:rPr lang="en_US" dirty="0"/>
              <a:t> </a:t>
            </a:r>
            <a:r>
              <a:rPr lang="en_US" dirty="0" err="1"/>
              <a:t>geliefde</a:t>
            </a:r>
            <a:r>
              <a:rPr lang="en_US" dirty="0"/>
              <a:t> </a:t>
            </a:r>
            <a:r>
              <a:rPr lang="en_US" dirty="0" err="1"/>
              <a:t>en</a:t>
            </a:r>
            <a:r>
              <a:rPr lang="en_US" dirty="0"/>
              <a:t> </a:t>
            </a:r>
            <a:r>
              <a:rPr lang="en-US" dirty="0"/>
              <a:t>	</a:t>
            </a:r>
            <a:r>
              <a:rPr lang="en_US" dirty="0" err="1"/>
              <a:t>geheimhouden</a:t>
            </a:r>
            <a:r>
              <a:rPr lang="en_US" dirty="0"/>
              <a:t>;</a:t>
            </a:r>
          </a:p>
          <a:p>
            <a:pPr indent="-342900">
              <a:buSzPct val="101851"/>
            </a:pPr>
            <a:r>
              <a:rPr lang="en_US" dirty="0"/>
              <a:t>B. </a:t>
            </a:r>
            <a:r>
              <a:rPr lang="en-US" dirty="0"/>
              <a:t>	</a:t>
            </a:r>
            <a:r>
              <a:rPr lang="en_US" dirty="0" err="1"/>
              <a:t>Een</a:t>
            </a:r>
            <a:r>
              <a:rPr lang="en_US" dirty="0"/>
              <a:t> </a:t>
            </a:r>
            <a:r>
              <a:rPr lang="en_US" dirty="0" err="1"/>
              <a:t>priester</a:t>
            </a:r>
            <a:r>
              <a:rPr lang="en_US" dirty="0"/>
              <a:t> </a:t>
            </a:r>
            <a:r>
              <a:rPr lang="en_US" dirty="0" err="1"/>
              <a:t>raadplegen</a:t>
            </a:r>
            <a:r>
              <a:rPr lang="en_US" dirty="0"/>
              <a:t> </a:t>
            </a:r>
            <a:r>
              <a:rPr lang="en_US" dirty="0" err="1"/>
              <a:t>en</a:t>
            </a:r>
            <a:r>
              <a:rPr lang="en_US" dirty="0"/>
              <a:t> de </a:t>
            </a:r>
            <a:r>
              <a:rPr lang="en_US" dirty="0" err="1"/>
              <a:t>vader</a:t>
            </a:r>
            <a:r>
              <a:rPr lang="en_US" dirty="0"/>
              <a:t> van het </a:t>
            </a:r>
            <a:r>
              <a:rPr lang="en-US" dirty="0"/>
              <a:t>	</a:t>
            </a:r>
            <a:r>
              <a:rPr lang="en_US" dirty="0" err="1"/>
              <a:t>meisje</a:t>
            </a:r>
            <a:r>
              <a:rPr lang="en_US" dirty="0"/>
              <a:t> om </a:t>
            </a:r>
            <a:r>
              <a:rPr lang="en_US" dirty="0" err="1"/>
              <a:t>haar</a:t>
            </a:r>
            <a:r>
              <a:rPr lang="en_US" dirty="0"/>
              <a:t> hand </a:t>
            </a:r>
            <a:r>
              <a:rPr lang="en_US" dirty="0" err="1"/>
              <a:t>vragen</a:t>
            </a:r>
            <a:r>
              <a:rPr lang="en_US" dirty="0"/>
              <a:t>; </a:t>
            </a:r>
          </a:p>
          <a:p>
            <a:pPr indent="-342900">
              <a:buSzPct val="101851"/>
            </a:pPr>
            <a:r>
              <a:rPr lang="en_US" dirty="0"/>
              <a:t>C. </a:t>
            </a:r>
            <a:r>
              <a:rPr lang="en-US" dirty="0"/>
              <a:t>	</a:t>
            </a:r>
            <a:r>
              <a:rPr lang="en_US" dirty="0"/>
              <a:t>Het </a:t>
            </a:r>
            <a:r>
              <a:rPr lang="en_US" dirty="0" err="1"/>
              <a:t>meisje</a:t>
            </a:r>
            <a:r>
              <a:rPr lang="en_US" dirty="0"/>
              <a:t> </a:t>
            </a:r>
            <a:r>
              <a:rPr lang="en_US" dirty="0" err="1"/>
              <a:t>versieren</a:t>
            </a:r>
            <a:r>
              <a:rPr lang="en_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30724915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2533442" y="793704"/>
            <a:ext cx="8828464" cy="131108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spAutoFit/>
          </a:bodyPr>
          <a:lstStyle/>
          <a:p>
            <a:pPr>
              <a:buSzPct val="25000"/>
            </a:pPr>
            <a:r>
              <a:rPr lang="en_US" dirty="0"/>
              <a:t>1. Wat </a:t>
            </a:r>
            <a:r>
              <a:rPr lang="en_US" dirty="0" err="1"/>
              <a:t>moet</a:t>
            </a:r>
            <a:r>
              <a:rPr lang="en_US" dirty="0"/>
              <a:t> </a:t>
            </a:r>
            <a:r>
              <a:rPr lang="en_US" dirty="0" err="1"/>
              <a:t>een</a:t>
            </a:r>
            <a:r>
              <a:rPr lang="en_US" dirty="0"/>
              <a:t> man </a:t>
            </a:r>
            <a:r>
              <a:rPr lang="en_US" dirty="0" err="1"/>
              <a:t>doen</a:t>
            </a:r>
            <a:r>
              <a:rPr lang="en_US" dirty="0"/>
              <a:t>, die </a:t>
            </a:r>
            <a:r>
              <a:rPr lang="en_US" dirty="0" err="1"/>
              <a:t>verliefd</a:t>
            </a:r>
            <a:r>
              <a:rPr lang="en_US" dirty="0"/>
              <a:t> </a:t>
            </a:r>
            <a:r>
              <a:rPr lang="en_US" dirty="0" err="1"/>
              <a:t>wordt</a:t>
            </a:r>
            <a:r>
              <a:rPr lang="en_US" dirty="0"/>
              <a:t>? </a:t>
            </a:r>
          </a:p>
        </p:txBody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2533441" y="2907317"/>
            <a:ext cx="8342081" cy="22877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spAutoFit/>
          </a:bodyPr>
          <a:lstStyle/>
          <a:p>
            <a:pPr indent="-342900">
              <a:buSzPct val="101851"/>
            </a:pPr>
            <a:r>
              <a:rPr lang="en_US" dirty="0"/>
              <a:t>A. </a:t>
            </a:r>
            <a:r>
              <a:rPr lang="en-US" dirty="0"/>
              <a:t>	</a:t>
            </a:r>
            <a:r>
              <a:rPr lang="en_US" b="1" dirty="0"/>
              <a:t>Bidden, </a:t>
            </a:r>
            <a:r>
              <a:rPr lang="en_US" b="1" dirty="0" err="1"/>
              <a:t>vriendelijk</a:t>
            </a:r>
            <a:r>
              <a:rPr lang="en_US" b="1" dirty="0"/>
              <a:t> </a:t>
            </a:r>
            <a:r>
              <a:rPr lang="en_US" b="1" dirty="0" err="1"/>
              <a:t>praten</a:t>
            </a:r>
            <a:r>
              <a:rPr lang="en_US" b="1" dirty="0"/>
              <a:t> </a:t>
            </a:r>
            <a:r>
              <a:rPr lang="en_US" b="1" dirty="0" err="1"/>
              <a:t>tegen</a:t>
            </a:r>
            <a:r>
              <a:rPr lang="en_US" b="1" dirty="0"/>
              <a:t> </a:t>
            </a:r>
            <a:r>
              <a:rPr lang="en_US" b="1" dirty="0" err="1"/>
              <a:t>zijn</a:t>
            </a:r>
            <a:r>
              <a:rPr lang="en_US" b="1" dirty="0"/>
              <a:t> </a:t>
            </a:r>
            <a:r>
              <a:rPr lang="en_US" b="1" dirty="0" err="1"/>
              <a:t>geliefde</a:t>
            </a:r>
            <a:r>
              <a:rPr lang="en_US" b="1" dirty="0"/>
              <a:t> </a:t>
            </a:r>
            <a:r>
              <a:rPr lang="en_US" b="1" dirty="0" err="1"/>
              <a:t>en</a:t>
            </a:r>
            <a:r>
              <a:rPr lang="en_US" b="1" dirty="0"/>
              <a:t> </a:t>
            </a:r>
            <a:r>
              <a:rPr lang="en-US" b="1" dirty="0"/>
              <a:t>	</a:t>
            </a:r>
            <a:r>
              <a:rPr lang="en_US" b="1" dirty="0" err="1"/>
              <a:t>geheimhouden</a:t>
            </a:r>
            <a:r>
              <a:rPr lang="en_US" b="1" dirty="0"/>
              <a:t>;</a:t>
            </a:r>
          </a:p>
          <a:p>
            <a:pPr indent="-342900">
              <a:buSzPct val="101851"/>
            </a:pPr>
            <a:r>
              <a:rPr lang="en_US" dirty="0"/>
              <a:t>B. </a:t>
            </a:r>
            <a:r>
              <a:rPr lang="en-US" dirty="0"/>
              <a:t>	</a:t>
            </a:r>
            <a:r>
              <a:rPr lang="en_US" dirty="0" err="1"/>
              <a:t>Een</a:t>
            </a:r>
            <a:r>
              <a:rPr lang="en_US" dirty="0"/>
              <a:t> </a:t>
            </a:r>
            <a:r>
              <a:rPr lang="en_US" dirty="0" err="1"/>
              <a:t>priester</a:t>
            </a:r>
            <a:r>
              <a:rPr lang="en_US" dirty="0"/>
              <a:t> </a:t>
            </a:r>
            <a:r>
              <a:rPr lang="en_US" dirty="0" err="1"/>
              <a:t>raadplegen</a:t>
            </a:r>
            <a:r>
              <a:rPr lang="en_US" dirty="0"/>
              <a:t> </a:t>
            </a:r>
            <a:r>
              <a:rPr lang="en_US" dirty="0" err="1"/>
              <a:t>en</a:t>
            </a:r>
            <a:r>
              <a:rPr lang="en_US" dirty="0"/>
              <a:t> de </a:t>
            </a:r>
            <a:r>
              <a:rPr lang="en_US" dirty="0" err="1"/>
              <a:t>vader</a:t>
            </a:r>
            <a:r>
              <a:rPr lang="en_US" dirty="0"/>
              <a:t> van het </a:t>
            </a:r>
            <a:r>
              <a:rPr lang="en-US" dirty="0"/>
              <a:t>	</a:t>
            </a:r>
            <a:r>
              <a:rPr lang="en_US" dirty="0" err="1"/>
              <a:t>meisje</a:t>
            </a:r>
            <a:r>
              <a:rPr lang="en_US" dirty="0"/>
              <a:t> om </a:t>
            </a:r>
            <a:r>
              <a:rPr lang="en_US" dirty="0" err="1"/>
              <a:t>haar</a:t>
            </a:r>
            <a:r>
              <a:rPr lang="en_US" dirty="0"/>
              <a:t> hand </a:t>
            </a:r>
            <a:r>
              <a:rPr lang="en_US" dirty="0" err="1"/>
              <a:t>vragen</a:t>
            </a:r>
            <a:r>
              <a:rPr lang="en_US" dirty="0"/>
              <a:t>; </a:t>
            </a:r>
          </a:p>
          <a:p>
            <a:pPr indent="-342900">
              <a:buSzPct val="101851"/>
            </a:pPr>
            <a:r>
              <a:rPr lang="en_US" dirty="0"/>
              <a:t>C. </a:t>
            </a:r>
            <a:r>
              <a:rPr lang="en-US" dirty="0"/>
              <a:t>	</a:t>
            </a:r>
            <a:r>
              <a:rPr lang="en_US" dirty="0"/>
              <a:t>Het </a:t>
            </a:r>
            <a:r>
              <a:rPr lang="en_US" dirty="0" err="1"/>
              <a:t>meisje</a:t>
            </a:r>
            <a:r>
              <a:rPr lang="en_US" dirty="0"/>
              <a:t> </a:t>
            </a:r>
            <a:r>
              <a:rPr lang="en_US" dirty="0" err="1"/>
              <a:t>versieren</a:t>
            </a:r>
            <a:r>
              <a:rPr lang="en_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08088008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xfrm>
            <a:off x="1370482" y="813159"/>
            <a:ext cx="9451035" cy="131108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spAutoFit/>
          </a:bodyPr>
          <a:lstStyle/>
          <a:p>
            <a:pPr>
              <a:buSzPct val="25000"/>
            </a:pPr>
            <a:r>
              <a:rPr lang="en-US" dirty="0"/>
              <a:t>2</a:t>
            </a:r>
            <a:r>
              <a:rPr lang="en_US" dirty="0"/>
              <a:t>. </a:t>
            </a:r>
            <a:r>
              <a:rPr lang="en_US" dirty="0" err="1"/>
              <a:t>Een</a:t>
            </a:r>
            <a:r>
              <a:rPr lang="en_US" dirty="0"/>
              <a:t> vrouw zit met </a:t>
            </a:r>
            <a:r>
              <a:rPr lang="en_US" dirty="0" err="1"/>
              <a:t>drie</a:t>
            </a:r>
            <a:r>
              <a:rPr lang="en_US" dirty="0"/>
              <a:t> </a:t>
            </a:r>
            <a:r>
              <a:rPr lang="en_US" dirty="0" err="1"/>
              <a:t>mannen</a:t>
            </a:r>
            <a:r>
              <a:rPr lang="en_US" dirty="0"/>
              <a:t> </a:t>
            </a:r>
            <a:r>
              <a:rPr lang="en_US" dirty="0" err="1"/>
              <a:t>aan</a:t>
            </a:r>
            <a:r>
              <a:rPr lang="en_US" dirty="0"/>
              <a:t> </a:t>
            </a:r>
            <a:r>
              <a:rPr lang="en_US" dirty="0" err="1"/>
              <a:t>tafel</a:t>
            </a:r>
            <a:r>
              <a:rPr lang="en_US" dirty="0"/>
              <a:t>. </a:t>
            </a:r>
            <a:r>
              <a:rPr lang="en_US" dirty="0" err="1"/>
              <a:t>Welke</a:t>
            </a:r>
            <a:r>
              <a:rPr lang="en_US" dirty="0"/>
              <a:t> </a:t>
            </a:r>
            <a:r>
              <a:rPr lang="en_US" dirty="0" err="1"/>
              <a:t>vindt</a:t>
            </a:r>
            <a:r>
              <a:rPr lang="en_US" dirty="0"/>
              <a:t> </a:t>
            </a:r>
            <a:r>
              <a:rPr lang="en_US" dirty="0" err="1"/>
              <a:t>ze</a:t>
            </a:r>
            <a:r>
              <a:rPr lang="en_US" dirty="0"/>
              <a:t> het </a:t>
            </a:r>
            <a:r>
              <a:rPr lang="en_US" dirty="0" err="1"/>
              <a:t>leukst</a:t>
            </a:r>
            <a:r>
              <a:rPr lang="en_US" dirty="0"/>
              <a:t>? </a:t>
            </a:r>
          </a:p>
        </p:txBody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2533442" y="3243193"/>
            <a:ext cx="7125112" cy="11797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indent="-342900">
              <a:buSzPct val="101851"/>
            </a:pPr>
            <a:r>
              <a:rPr lang="en_US" dirty="0"/>
              <a:t>A. De man die </a:t>
            </a:r>
            <a:r>
              <a:rPr lang="en_US" dirty="0" err="1"/>
              <a:t>ze</a:t>
            </a:r>
            <a:r>
              <a:rPr lang="en_US" dirty="0"/>
              <a:t> </a:t>
            </a:r>
            <a:r>
              <a:rPr lang="en_US" dirty="0" err="1"/>
              <a:t>vriendelijk</a:t>
            </a:r>
            <a:r>
              <a:rPr lang="en_US" dirty="0"/>
              <a:t> </a:t>
            </a:r>
            <a:r>
              <a:rPr lang="en_US" dirty="0" err="1"/>
              <a:t>aankijkt</a:t>
            </a:r>
            <a:r>
              <a:rPr lang="en_US" dirty="0"/>
              <a:t>; </a:t>
            </a:r>
          </a:p>
          <a:p>
            <a:pPr indent="-342900">
              <a:buSzPct val="101851"/>
            </a:pPr>
            <a:r>
              <a:rPr lang="en_US" dirty="0"/>
              <a:t>B. De man die </a:t>
            </a:r>
            <a:r>
              <a:rPr lang="en_US" dirty="0" err="1"/>
              <a:t>ze</a:t>
            </a:r>
            <a:r>
              <a:rPr lang="en_US" dirty="0"/>
              <a:t> op </a:t>
            </a:r>
            <a:r>
              <a:rPr lang="en_US" dirty="0" err="1"/>
              <a:t>zijn</a:t>
            </a:r>
            <a:r>
              <a:rPr lang="en_US" dirty="0"/>
              <a:t> </a:t>
            </a:r>
            <a:r>
              <a:rPr lang="en_US" dirty="0" err="1"/>
              <a:t>voet</a:t>
            </a:r>
            <a:r>
              <a:rPr lang="en_US" dirty="0"/>
              <a:t> </a:t>
            </a:r>
            <a:r>
              <a:rPr lang="en_US" dirty="0" err="1"/>
              <a:t>trapt</a:t>
            </a:r>
            <a:r>
              <a:rPr lang="en_US" dirty="0"/>
              <a:t>;</a:t>
            </a:r>
          </a:p>
          <a:p>
            <a:pPr indent="-342900">
              <a:buSzPct val="101851"/>
            </a:pPr>
            <a:r>
              <a:rPr lang="en_US" dirty="0"/>
              <a:t>C. De man die </a:t>
            </a:r>
            <a:r>
              <a:rPr lang="en_US" dirty="0" err="1"/>
              <a:t>ze</a:t>
            </a:r>
            <a:r>
              <a:rPr lang="en_US" dirty="0"/>
              <a:t> </a:t>
            </a:r>
            <a:r>
              <a:rPr lang="en_US" dirty="0" err="1"/>
              <a:t>onder</a:t>
            </a:r>
            <a:r>
              <a:rPr lang="en_US" dirty="0"/>
              <a:t> </a:t>
            </a:r>
            <a:r>
              <a:rPr lang="en_US" dirty="0" err="1"/>
              <a:t>zijn</a:t>
            </a:r>
            <a:r>
              <a:rPr lang="en_US" dirty="0"/>
              <a:t> kin </a:t>
            </a:r>
            <a:r>
              <a:rPr lang="en_US" dirty="0" err="1"/>
              <a:t>slaat</a:t>
            </a:r>
            <a:r>
              <a:rPr lang="en_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17263871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xfrm>
            <a:off x="1370482" y="813159"/>
            <a:ext cx="9451035" cy="131108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spAutoFit/>
          </a:bodyPr>
          <a:lstStyle/>
          <a:p>
            <a:pPr>
              <a:buSzPct val="25000"/>
            </a:pPr>
            <a:r>
              <a:rPr lang="en-US" dirty="0"/>
              <a:t>2</a:t>
            </a:r>
            <a:r>
              <a:rPr lang="en_US" dirty="0"/>
              <a:t>. </a:t>
            </a:r>
            <a:r>
              <a:rPr lang="en_US" dirty="0" err="1"/>
              <a:t>Een</a:t>
            </a:r>
            <a:r>
              <a:rPr lang="en_US" dirty="0"/>
              <a:t> vrouw zit met </a:t>
            </a:r>
            <a:r>
              <a:rPr lang="en_US" dirty="0" err="1"/>
              <a:t>drie</a:t>
            </a:r>
            <a:r>
              <a:rPr lang="en_US" dirty="0"/>
              <a:t> </a:t>
            </a:r>
            <a:r>
              <a:rPr lang="en_US" dirty="0" err="1"/>
              <a:t>mannen</a:t>
            </a:r>
            <a:r>
              <a:rPr lang="en_US" dirty="0"/>
              <a:t> </a:t>
            </a:r>
            <a:r>
              <a:rPr lang="en_US" dirty="0" err="1"/>
              <a:t>aan</a:t>
            </a:r>
            <a:r>
              <a:rPr lang="en_US" dirty="0"/>
              <a:t> </a:t>
            </a:r>
            <a:r>
              <a:rPr lang="en_US" dirty="0" err="1"/>
              <a:t>tafel</a:t>
            </a:r>
            <a:r>
              <a:rPr lang="en_US" dirty="0"/>
              <a:t>. </a:t>
            </a:r>
            <a:r>
              <a:rPr lang="en_US" dirty="0" err="1"/>
              <a:t>Welke</a:t>
            </a:r>
            <a:r>
              <a:rPr lang="en_US" dirty="0"/>
              <a:t> </a:t>
            </a:r>
            <a:r>
              <a:rPr lang="en_US" dirty="0" err="1"/>
              <a:t>vindt</a:t>
            </a:r>
            <a:r>
              <a:rPr lang="en_US" dirty="0"/>
              <a:t> </a:t>
            </a:r>
            <a:r>
              <a:rPr lang="en_US" dirty="0" err="1"/>
              <a:t>ze</a:t>
            </a:r>
            <a:r>
              <a:rPr lang="en_US" dirty="0"/>
              <a:t> het </a:t>
            </a:r>
            <a:r>
              <a:rPr lang="en_US" dirty="0" err="1"/>
              <a:t>leukst</a:t>
            </a:r>
            <a:r>
              <a:rPr lang="en_US" dirty="0"/>
              <a:t>? </a:t>
            </a:r>
          </a:p>
        </p:txBody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2533442" y="3076994"/>
            <a:ext cx="7125112" cy="151216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indent="-342900">
              <a:buSzPct val="101851"/>
            </a:pPr>
            <a:r>
              <a:rPr lang="en_US" b="1" dirty="0"/>
              <a:t>A. De man die </a:t>
            </a:r>
            <a:r>
              <a:rPr lang="en_US" b="1" dirty="0" err="1"/>
              <a:t>ze</a:t>
            </a:r>
            <a:r>
              <a:rPr lang="en_US" b="1" dirty="0"/>
              <a:t> </a:t>
            </a:r>
            <a:r>
              <a:rPr lang="en_US" b="1" dirty="0" err="1"/>
              <a:t>vriendelijk</a:t>
            </a:r>
            <a:r>
              <a:rPr lang="en_US" b="1" dirty="0"/>
              <a:t> </a:t>
            </a:r>
            <a:r>
              <a:rPr lang="en_US" b="1" dirty="0" err="1"/>
              <a:t>aankijkt</a:t>
            </a:r>
            <a:r>
              <a:rPr lang="en_US" b="1" dirty="0"/>
              <a:t>; </a:t>
            </a:r>
          </a:p>
          <a:p>
            <a:pPr indent="-342900">
              <a:buSzPct val="101851"/>
            </a:pPr>
            <a:r>
              <a:rPr lang="en_US" dirty="0"/>
              <a:t>B. De man die </a:t>
            </a:r>
            <a:r>
              <a:rPr lang="en_US" dirty="0" err="1"/>
              <a:t>ze</a:t>
            </a:r>
            <a:r>
              <a:rPr lang="en_US" dirty="0"/>
              <a:t> op </a:t>
            </a:r>
            <a:r>
              <a:rPr lang="en_US" dirty="0" err="1"/>
              <a:t>zijn</a:t>
            </a:r>
            <a:r>
              <a:rPr lang="en_US" dirty="0"/>
              <a:t> </a:t>
            </a:r>
            <a:r>
              <a:rPr lang="en_US" dirty="0" err="1"/>
              <a:t>voet</a:t>
            </a:r>
            <a:r>
              <a:rPr lang="en_US" dirty="0"/>
              <a:t> </a:t>
            </a:r>
            <a:r>
              <a:rPr lang="en_US" dirty="0" err="1"/>
              <a:t>trapt</a:t>
            </a:r>
            <a:r>
              <a:rPr lang="en_US" dirty="0"/>
              <a:t>;</a:t>
            </a:r>
          </a:p>
          <a:p>
            <a:pPr indent="-342900">
              <a:buSzPct val="101851"/>
            </a:pPr>
            <a:r>
              <a:rPr lang="en_US" dirty="0"/>
              <a:t>C. De man die </a:t>
            </a:r>
            <a:r>
              <a:rPr lang="en_US" dirty="0" err="1"/>
              <a:t>ze</a:t>
            </a:r>
            <a:r>
              <a:rPr lang="en_US" dirty="0"/>
              <a:t> </a:t>
            </a:r>
            <a:r>
              <a:rPr lang="en_US" dirty="0" err="1"/>
              <a:t>onder</a:t>
            </a:r>
            <a:r>
              <a:rPr lang="en_US" dirty="0"/>
              <a:t> </a:t>
            </a:r>
            <a:r>
              <a:rPr lang="en_US" dirty="0" err="1"/>
              <a:t>zijn</a:t>
            </a:r>
            <a:r>
              <a:rPr lang="en_US" dirty="0"/>
              <a:t> kin </a:t>
            </a:r>
            <a:r>
              <a:rPr lang="en_US" dirty="0" err="1"/>
              <a:t>slaat</a:t>
            </a:r>
            <a:r>
              <a:rPr lang="en_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6769008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title"/>
          </p:nvPr>
        </p:nvSpPr>
        <p:spPr>
          <a:xfrm>
            <a:off x="1035383" y="540784"/>
            <a:ext cx="9489945" cy="131108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spAutoFit/>
          </a:bodyPr>
          <a:lstStyle/>
          <a:p>
            <a:pPr>
              <a:buSzPct val="25000"/>
            </a:pPr>
            <a:r>
              <a:rPr lang="en-US" dirty="0"/>
              <a:t>3.</a:t>
            </a:r>
            <a:r>
              <a:rPr lang="en_US" dirty="0"/>
              <a:t> </a:t>
            </a:r>
            <a:r>
              <a:rPr lang="en_US" dirty="0" err="1"/>
              <a:t>Waaraan</a:t>
            </a:r>
            <a:r>
              <a:rPr lang="en_US" dirty="0"/>
              <a:t> </a:t>
            </a:r>
            <a:r>
              <a:rPr lang="en_US" dirty="0" err="1"/>
              <a:t>kan</a:t>
            </a:r>
            <a:r>
              <a:rPr lang="en_US" dirty="0"/>
              <a:t> </a:t>
            </a:r>
            <a:r>
              <a:rPr lang="en_US" dirty="0" err="1"/>
              <a:t>je</a:t>
            </a:r>
            <a:r>
              <a:rPr lang="en_US" dirty="0"/>
              <a:t> </a:t>
            </a:r>
            <a:r>
              <a:rPr lang="en_US" dirty="0" err="1"/>
              <a:t>zien</a:t>
            </a:r>
            <a:r>
              <a:rPr lang="en_US" dirty="0"/>
              <a:t> </a:t>
            </a:r>
            <a:r>
              <a:rPr lang="en_US" dirty="0" err="1"/>
              <a:t>dat</a:t>
            </a:r>
            <a:r>
              <a:rPr lang="en_US" dirty="0"/>
              <a:t> </a:t>
            </a:r>
            <a:r>
              <a:rPr lang="en_US" dirty="0" err="1"/>
              <a:t>een</a:t>
            </a:r>
            <a:r>
              <a:rPr lang="en_US" dirty="0"/>
              <a:t> man </a:t>
            </a:r>
            <a:r>
              <a:rPr lang="en_US" dirty="0" err="1"/>
              <a:t>een</a:t>
            </a:r>
            <a:r>
              <a:rPr lang="en_US" dirty="0"/>
              <a:t> vrouw </a:t>
            </a:r>
            <a:r>
              <a:rPr lang="en_US" dirty="0" err="1"/>
              <a:t>oprecht</a:t>
            </a:r>
            <a:r>
              <a:rPr lang="en_US" dirty="0"/>
              <a:t> </a:t>
            </a:r>
            <a:r>
              <a:rPr lang="en_US" dirty="0" err="1"/>
              <a:t>liefheeft</a:t>
            </a:r>
            <a:r>
              <a:rPr lang="en_US" dirty="0"/>
              <a:t>? </a:t>
            </a:r>
          </a:p>
        </p:txBody>
      </p:sp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1560676" y="2990273"/>
            <a:ext cx="7125112" cy="11797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indent="-342900">
              <a:buSzPct val="101851"/>
            </a:pPr>
            <a:r>
              <a:rPr lang="en_US" dirty="0"/>
              <a:t>A. </a:t>
            </a:r>
            <a:r>
              <a:rPr lang="en_US" dirty="0" err="1"/>
              <a:t>Hij</a:t>
            </a:r>
            <a:r>
              <a:rPr lang="en_US" dirty="0"/>
              <a:t> </a:t>
            </a:r>
            <a:r>
              <a:rPr lang="en_US" dirty="0" err="1"/>
              <a:t>geeft</a:t>
            </a:r>
            <a:r>
              <a:rPr lang="en_US" dirty="0"/>
              <a:t> </a:t>
            </a:r>
            <a:r>
              <a:rPr lang="en_US" dirty="0" err="1"/>
              <a:t>haar</a:t>
            </a:r>
            <a:r>
              <a:rPr lang="en_US" dirty="0"/>
              <a:t> </a:t>
            </a:r>
            <a:r>
              <a:rPr lang="en_US" dirty="0" err="1"/>
              <a:t>dure</a:t>
            </a:r>
            <a:r>
              <a:rPr lang="en_US" dirty="0"/>
              <a:t> </a:t>
            </a:r>
            <a:r>
              <a:rPr lang="en_US" dirty="0" err="1"/>
              <a:t>geschenken</a:t>
            </a:r>
            <a:r>
              <a:rPr lang="en_US" dirty="0"/>
              <a:t>; </a:t>
            </a:r>
          </a:p>
          <a:p>
            <a:pPr indent="-342900">
              <a:buSzPct val="101851"/>
            </a:pPr>
            <a:r>
              <a:rPr lang="en_US" dirty="0"/>
              <a:t>B. </a:t>
            </a:r>
            <a:r>
              <a:rPr lang="en_US" dirty="0" err="1"/>
              <a:t>Hij</a:t>
            </a:r>
            <a:r>
              <a:rPr lang="en_US" dirty="0"/>
              <a:t> is </a:t>
            </a:r>
            <a:r>
              <a:rPr lang="en_US" dirty="0" err="1"/>
              <a:t>bedeesd</a:t>
            </a:r>
            <a:r>
              <a:rPr lang="en_US" dirty="0"/>
              <a:t> </a:t>
            </a:r>
            <a:r>
              <a:rPr lang="en_US" dirty="0" err="1"/>
              <a:t>en</a:t>
            </a:r>
            <a:r>
              <a:rPr lang="en_US" dirty="0"/>
              <a:t> </a:t>
            </a:r>
            <a:r>
              <a:rPr lang="en_US" dirty="0" err="1"/>
              <a:t>gehoorzaam</a:t>
            </a:r>
            <a:r>
              <a:rPr lang="en_US" dirty="0"/>
              <a:t>; </a:t>
            </a:r>
          </a:p>
          <a:p>
            <a:pPr indent="-342900">
              <a:buSzPct val="101851"/>
            </a:pPr>
            <a:r>
              <a:rPr lang="en_US" dirty="0"/>
              <a:t>C. </a:t>
            </a:r>
            <a:r>
              <a:rPr lang="en_US" dirty="0" err="1"/>
              <a:t>Hij</a:t>
            </a:r>
            <a:r>
              <a:rPr lang="en_US" dirty="0"/>
              <a:t> </a:t>
            </a:r>
            <a:r>
              <a:rPr lang="en_US" dirty="0" err="1"/>
              <a:t>gaat</a:t>
            </a:r>
            <a:r>
              <a:rPr lang="en_US" dirty="0"/>
              <a:t> met </a:t>
            </a:r>
            <a:r>
              <a:rPr lang="en_US" dirty="0" err="1"/>
              <a:t>haar</a:t>
            </a:r>
            <a:r>
              <a:rPr lang="en_US" dirty="0"/>
              <a:t> </a:t>
            </a:r>
            <a:r>
              <a:rPr lang="en_US" dirty="0" err="1"/>
              <a:t>naar</a:t>
            </a:r>
            <a:r>
              <a:rPr lang="en_US" dirty="0"/>
              <a:t> bed. </a:t>
            </a:r>
          </a:p>
        </p:txBody>
      </p:sp>
    </p:spTree>
    <p:extLst>
      <p:ext uri="{BB962C8B-B14F-4D97-AF65-F5344CB8AC3E}">
        <p14:creationId xmlns:p14="http://schemas.microsoft.com/office/powerpoint/2010/main" val="2704382854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title"/>
          </p:nvPr>
        </p:nvSpPr>
        <p:spPr>
          <a:xfrm>
            <a:off x="1035383" y="540784"/>
            <a:ext cx="9489945" cy="131108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spAutoFit/>
          </a:bodyPr>
          <a:lstStyle/>
          <a:p>
            <a:pPr>
              <a:buSzPct val="25000"/>
            </a:pPr>
            <a:r>
              <a:rPr lang="en-US" dirty="0"/>
              <a:t>3.</a:t>
            </a:r>
            <a:r>
              <a:rPr lang="en_US" dirty="0"/>
              <a:t> </a:t>
            </a:r>
            <a:r>
              <a:rPr lang="en_US" dirty="0" err="1"/>
              <a:t>Waaraan</a:t>
            </a:r>
            <a:r>
              <a:rPr lang="en_US" dirty="0"/>
              <a:t> </a:t>
            </a:r>
            <a:r>
              <a:rPr lang="en_US" dirty="0" err="1"/>
              <a:t>kan</a:t>
            </a:r>
            <a:r>
              <a:rPr lang="en_US" dirty="0"/>
              <a:t> </a:t>
            </a:r>
            <a:r>
              <a:rPr lang="en_US" dirty="0" err="1"/>
              <a:t>je</a:t>
            </a:r>
            <a:r>
              <a:rPr lang="en_US" dirty="0"/>
              <a:t> </a:t>
            </a:r>
            <a:r>
              <a:rPr lang="en_US" dirty="0" err="1"/>
              <a:t>zien</a:t>
            </a:r>
            <a:r>
              <a:rPr lang="en_US" dirty="0"/>
              <a:t> </a:t>
            </a:r>
            <a:r>
              <a:rPr lang="en_US" dirty="0" err="1"/>
              <a:t>dat</a:t>
            </a:r>
            <a:r>
              <a:rPr lang="en_US" dirty="0"/>
              <a:t> </a:t>
            </a:r>
            <a:r>
              <a:rPr lang="en_US" dirty="0" err="1"/>
              <a:t>een</a:t>
            </a:r>
            <a:r>
              <a:rPr lang="en_US" dirty="0"/>
              <a:t> man </a:t>
            </a:r>
            <a:r>
              <a:rPr lang="en_US" dirty="0" err="1"/>
              <a:t>een</a:t>
            </a:r>
            <a:r>
              <a:rPr lang="en_US" dirty="0"/>
              <a:t> vrouw </a:t>
            </a:r>
            <a:r>
              <a:rPr lang="en_US" dirty="0" err="1"/>
              <a:t>oprecht</a:t>
            </a:r>
            <a:r>
              <a:rPr lang="en_US" dirty="0"/>
              <a:t> </a:t>
            </a:r>
            <a:r>
              <a:rPr lang="en_US" dirty="0" err="1"/>
              <a:t>liefheeft</a:t>
            </a:r>
            <a:r>
              <a:rPr lang="en_US" dirty="0"/>
              <a:t>? </a:t>
            </a:r>
          </a:p>
        </p:txBody>
      </p:sp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1560676" y="2824074"/>
            <a:ext cx="7125112" cy="151216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indent="-342900">
              <a:buSzPct val="101851"/>
            </a:pPr>
            <a:r>
              <a:rPr lang="en_US" dirty="0"/>
              <a:t>A. </a:t>
            </a:r>
            <a:r>
              <a:rPr lang="en_US" dirty="0" err="1"/>
              <a:t>Hij</a:t>
            </a:r>
            <a:r>
              <a:rPr lang="en_US" dirty="0"/>
              <a:t> </a:t>
            </a:r>
            <a:r>
              <a:rPr lang="en_US" dirty="0" err="1"/>
              <a:t>geeft</a:t>
            </a:r>
            <a:r>
              <a:rPr lang="en_US" dirty="0"/>
              <a:t> </a:t>
            </a:r>
            <a:r>
              <a:rPr lang="en_US" dirty="0" err="1"/>
              <a:t>haar</a:t>
            </a:r>
            <a:r>
              <a:rPr lang="en_US" dirty="0"/>
              <a:t> </a:t>
            </a:r>
            <a:r>
              <a:rPr lang="en_US" dirty="0" err="1"/>
              <a:t>dure</a:t>
            </a:r>
            <a:r>
              <a:rPr lang="en_US" dirty="0"/>
              <a:t> </a:t>
            </a:r>
            <a:r>
              <a:rPr lang="en_US" dirty="0" err="1"/>
              <a:t>geschenken</a:t>
            </a:r>
            <a:r>
              <a:rPr lang="en_US" dirty="0"/>
              <a:t>; </a:t>
            </a:r>
          </a:p>
          <a:p>
            <a:pPr indent="-342900">
              <a:buSzPct val="101851"/>
            </a:pPr>
            <a:r>
              <a:rPr lang="en_US" b="1" dirty="0"/>
              <a:t>B. </a:t>
            </a:r>
            <a:r>
              <a:rPr lang="en_US" b="1" dirty="0" err="1"/>
              <a:t>Hij</a:t>
            </a:r>
            <a:r>
              <a:rPr lang="en_US" b="1" dirty="0"/>
              <a:t> is </a:t>
            </a:r>
            <a:r>
              <a:rPr lang="en_US" b="1" dirty="0" err="1"/>
              <a:t>bedeesd</a:t>
            </a:r>
            <a:r>
              <a:rPr lang="en_US" b="1" dirty="0"/>
              <a:t> </a:t>
            </a:r>
            <a:r>
              <a:rPr lang="en_US" b="1" dirty="0" err="1"/>
              <a:t>en</a:t>
            </a:r>
            <a:r>
              <a:rPr lang="en_US" b="1" dirty="0"/>
              <a:t> </a:t>
            </a:r>
            <a:r>
              <a:rPr lang="en_US" b="1" dirty="0" err="1"/>
              <a:t>gehoorzaam</a:t>
            </a:r>
            <a:r>
              <a:rPr lang="en_US" b="1" dirty="0"/>
              <a:t>; </a:t>
            </a:r>
          </a:p>
          <a:p>
            <a:pPr indent="-342900">
              <a:buSzPct val="101851"/>
            </a:pPr>
            <a:r>
              <a:rPr lang="en_US" dirty="0"/>
              <a:t>C. </a:t>
            </a:r>
            <a:r>
              <a:rPr lang="en_US" dirty="0" err="1"/>
              <a:t>Hij</a:t>
            </a:r>
            <a:r>
              <a:rPr lang="en_US" dirty="0"/>
              <a:t> </a:t>
            </a:r>
            <a:r>
              <a:rPr lang="en_US" dirty="0" err="1"/>
              <a:t>gaat</a:t>
            </a:r>
            <a:r>
              <a:rPr lang="en_US" dirty="0"/>
              <a:t> met </a:t>
            </a:r>
            <a:r>
              <a:rPr lang="en_US" dirty="0" err="1"/>
              <a:t>haar</a:t>
            </a:r>
            <a:r>
              <a:rPr lang="en_US" dirty="0"/>
              <a:t> </a:t>
            </a:r>
            <a:r>
              <a:rPr lang="en_US" dirty="0" err="1"/>
              <a:t>naar</a:t>
            </a:r>
            <a:r>
              <a:rPr lang="en_US" dirty="0"/>
              <a:t> bed. </a:t>
            </a:r>
          </a:p>
        </p:txBody>
      </p:sp>
    </p:spTree>
    <p:extLst>
      <p:ext uri="{BB962C8B-B14F-4D97-AF65-F5344CB8AC3E}">
        <p14:creationId xmlns:p14="http://schemas.microsoft.com/office/powerpoint/2010/main" val="1257074879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ECE1A7D-EEEF-5043-A30F-DC48E76D2A33}"/>
              </a:ext>
            </a:extLst>
          </p:cNvPr>
          <p:cNvSpPr txBox="1"/>
          <p:nvPr/>
        </p:nvSpPr>
        <p:spPr>
          <a:xfrm>
            <a:off x="762001" y="609601"/>
            <a:ext cx="4834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/>
              <a:t>Literaire genres in de middeleeuwen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565F592-1373-2A48-9DB1-A93CB990A7A9}"/>
              </a:ext>
            </a:extLst>
          </p:cNvPr>
          <p:cNvSpPr txBox="1"/>
          <p:nvPr/>
        </p:nvSpPr>
        <p:spPr>
          <a:xfrm>
            <a:off x="762001" y="1811866"/>
            <a:ext cx="5334000" cy="42473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l-NL" b="1" dirty="0"/>
              <a:t>Ridderromans: </a:t>
            </a:r>
            <a:r>
              <a:rPr lang="nl-NL" dirty="0"/>
              <a:t>	</a:t>
            </a:r>
            <a:r>
              <a:rPr lang="nl-NL" b="1" dirty="0"/>
              <a:t>educatieve functie</a:t>
            </a:r>
          </a:p>
          <a:p>
            <a:r>
              <a:rPr lang="nl-NL" dirty="0"/>
              <a:t>Karelepiek:	over Karel de Grote </a:t>
            </a:r>
          </a:p>
          <a:p>
            <a:r>
              <a:rPr lang="nl-NL" dirty="0"/>
              <a:t>Thema’s:		feodaal systeem, moed, trouw, 		gehoorzaamheid, kracht.</a:t>
            </a:r>
          </a:p>
          <a:p>
            <a:r>
              <a:rPr lang="nl-NL" dirty="0"/>
              <a:t>Voorbeeld: 	Karel ende </a:t>
            </a:r>
            <a:r>
              <a:rPr lang="nl-NL" dirty="0" err="1"/>
              <a:t>Elegast</a:t>
            </a:r>
            <a:endParaRPr lang="nl-NL" dirty="0"/>
          </a:p>
          <a:p>
            <a:endParaRPr lang="nl-NL" dirty="0"/>
          </a:p>
          <a:p>
            <a:r>
              <a:rPr lang="nl-NL" dirty="0"/>
              <a:t>		</a:t>
            </a:r>
          </a:p>
          <a:p>
            <a:r>
              <a:rPr lang="nl-NL" dirty="0"/>
              <a:t>		</a:t>
            </a:r>
          </a:p>
          <a:p>
            <a:r>
              <a:rPr lang="nl-NL" dirty="0"/>
              <a:t>Arthurlegendes: 	over koning Arthur</a:t>
            </a:r>
          </a:p>
          <a:p>
            <a:r>
              <a:rPr lang="nl-NL" dirty="0"/>
              <a:t>Thema’s:		ideale hoofse wereld, ridderschap,</a:t>
            </a:r>
          </a:p>
          <a:p>
            <a:r>
              <a:rPr lang="nl-NL" dirty="0"/>
              <a:t>		hoofse liefde</a:t>
            </a:r>
          </a:p>
          <a:p>
            <a:r>
              <a:rPr lang="nl-NL" dirty="0"/>
              <a:t>Voorbeeld: 	</a:t>
            </a:r>
            <a:r>
              <a:rPr lang="nl-NL" dirty="0" err="1"/>
              <a:t>Walewijn</a:t>
            </a:r>
            <a:r>
              <a:rPr lang="nl-NL" dirty="0"/>
              <a:t>, </a:t>
            </a:r>
            <a:r>
              <a:rPr lang="nl-NL" dirty="0" err="1"/>
              <a:t>Ferguut</a:t>
            </a:r>
            <a:endParaRPr lang="nl-NL" dirty="0"/>
          </a:p>
          <a:p>
            <a:endParaRPr lang="nl-NL" dirty="0"/>
          </a:p>
          <a:p>
            <a:r>
              <a:rPr lang="nl-NL" dirty="0">
                <a:hlinkClick r:id="rId2"/>
              </a:rPr>
              <a:t>https://www.youtube.com/watch?v=l6ZwsOV_otk</a:t>
            </a:r>
            <a:endParaRPr lang="nl-NL" dirty="0"/>
          </a:p>
          <a:p>
            <a:endParaRPr lang="nl-NL" dirty="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96E08420-F1C2-DC4C-BBCF-E810A523B715}"/>
              </a:ext>
            </a:extLst>
          </p:cNvPr>
          <p:cNvSpPr/>
          <p:nvPr/>
        </p:nvSpPr>
        <p:spPr>
          <a:xfrm>
            <a:off x="6305774" y="1811866"/>
            <a:ext cx="5691673" cy="4801314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nl-NL" b="1" dirty="0"/>
              <a:t>Toneel: </a:t>
            </a:r>
            <a:r>
              <a:rPr lang="nl-NL" dirty="0"/>
              <a:t>		</a:t>
            </a:r>
            <a:r>
              <a:rPr lang="nl-NL" b="1" dirty="0"/>
              <a:t>educatieve en amuserende functie</a:t>
            </a:r>
          </a:p>
          <a:p>
            <a:r>
              <a:rPr lang="nl-NL" dirty="0"/>
              <a:t>Abele spelen:	hoofse idealen </a:t>
            </a:r>
          </a:p>
          <a:p>
            <a:r>
              <a:rPr lang="nl-NL" dirty="0"/>
              <a:t>Thema’s		riddercultuur en hoofse liefde in het 			huwelijk</a:t>
            </a:r>
          </a:p>
          <a:p>
            <a:r>
              <a:rPr lang="nl-NL" dirty="0"/>
              <a:t>Voorbeeld: 	</a:t>
            </a:r>
            <a:r>
              <a:rPr lang="nl-NL" dirty="0" err="1"/>
              <a:t>Esmoreit</a:t>
            </a:r>
            <a:r>
              <a:rPr lang="nl-NL" dirty="0"/>
              <a:t>, </a:t>
            </a:r>
            <a:r>
              <a:rPr lang="nl-NL" dirty="0" err="1"/>
              <a:t>Gloriant</a:t>
            </a:r>
            <a:r>
              <a:rPr lang="nl-NL" dirty="0"/>
              <a:t>, </a:t>
            </a:r>
            <a:r>
              <a:rPr lang="nl-NL" dirty="0" err="1"/>
              <a:t>Lanseloet</a:t>
            </a:r>
            <a:r>
              <a:rPr lang="nl-NL" dirty="0"/>
              <a:t> van 			</a:t>
            </a:r>
            <a:r>
              <a:rPr lang="nl-NL" dirty="0" err="1"/>
              <a:t>Denemerken</a:t>
            </a:r>
            <a:r>
              <a:rPr lang="nl-NL" dirty="0"/>
              <a:t>, Vandenwinter ende 			</a:t>
            </a:r>
            <a:r>
              <a:rPr lang="nl-NL" dirty="0" err="1"/>
              <a:t>somer</a:t>
            </a:r>
            <a:endParaRPr lang="nl-NL" dirty="0"/>
          </a:p>
          <a:p>
            <a:r>
              <a:rPr lang="nl-NL" dirty="0"/>
              <a:t>Kluchten/sotternieën </a:t>
            </a:r>
          </a:p>
          <a:p>
            <a:endParaRPr lang="nl-NL" dirty="0"/>
          </a:p>
          <a:p>
            <a:r>
              <a:rPr lang="nl-NL" dirty="0"/>
              <a:t>		</a:t>
            </a:r>
          </a:p>
          <a:p>
            <a:r>
              <a:rPr lang="nl-NL" dirty="0"/>
              <a:t>		</a:t>
            </a:r>
          </a:p>
          <a:p>
            <a:r>
              <a:rPr lang="nl-NL" dirty="0"/>
              <a:t>Geestelijk toneel:	belerende en moralistische functie</a:t>
            </a:r>
          </a:p>
          <a:p>
            <a:r>
              <a:rPr lang="nl-NL" dirty="0"/>
              <a:t>Thema’s:		deugden/zonden/voorbeelden</a:t>
            </a:r>
          </a:p>
          <a:p>
            <a:r>
              <a:rPr lang="nl-NL" dirty="0"/>
              <a:t>		deugdelijk leven </a:t>
            </a:r>
          </a:p>
          <a:p>
            <a:r>
              <a:rPr lang="nl-NL" dirty="0"/>
              <a:t>Voorbeeld: 	</a:t>
            </a:r>
            <a:r>
              <a:rPr lang="nl-NL" dirty="0" err="1"/>
              <a:t>Bliscappen</a:t>
            </a:r>
            <a:r>
              <a:rPr lang="nl-NL" dirty="0"/>
              <a:t> van Maria, Mariken van 			</a:t>
            </a:r>
            <a:r>
              <a:rPr lang="nl-NL" dirty="0" err="1"/>
              <a:t>Nieweghen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70010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D832AEFF-7180-5D47-ADF7-6154AAFD3835}"/>
              </a:ext>
            </a:extLst>
          </p:cNvPr>
          <p:cNvSpPr/>
          <p:nvPr/>
        </p:nvSpPr>
        <p:spPr>
          <a:xfrm>
            <a:off x="175702" y="2513892"/>
            <a:ext cx="11935327" cy="1515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8EFACCF-EB40-0749-A7F1-A3B58AD596B9}"/>
              </a:ext>
            </a:extLst>
          </p:cNvPr>
          <p:cNvSpPr txBox="1"/>
          <p:nvPr/>
        </p:nvSpPr>
        <p:spPr>
          <a:xfrm>
            <a:off x="132346" y="2157300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500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F67EFF8-72F9-474D-B3BD-93D754A8DCFE}"/>
              </a:ext>
            </a:extLst>
          </p:cNvPr>
          <p:cNvSpPr txBox="1"/>
          <p:nvPr/>
        </p:nvSpPr>
        <p:spPr>
          <a:xfrm>
            <a:off x="11458286" y="220961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1500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C9033DB-9AF4-794D-9D59-67946336ECDC}"/>
              </a:ext>
            </a:extLst>
          </p:cNvPr>
          <p:cNvSpPr txBox="1"/>
          <p:nvPr/>
        </p:nvSpPr>
        <p:spPr>
          <a:xfrm>
            <a:off x="5769628" y="21573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1000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34A9B45D-21F7-0948-9C27-9C68FE41A83A}"/>
              </a:ext>
            </a:extLst>
          </p:cNvPr>
          <p:cNvSpPr txBox="1"/>
          <p:nvPr/>
        </p:nvSpPr>
        <p:spPr>
          <a:xfrm>
            <a:off x="1155032" y="4174958"/>
            <a:ext cx="3289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vroege middeleeuwen 500–1000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9C3AE47F-92D5-B54F-B170-76DE387B7269}"/>
              </a:ext>
            </a:extLst>
          </p:cNvPr>
          <p:cNvSpPr txBox="1"/>
          <p:nvPr/>
        </p:nvSpPr>
        <p:spPr>
          <a:xfrm>
            <a:off x="6096000" y="4174958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hoge middeleeuwen 1000– 1300 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E8464AB-BE94-8A49-BB20-28035C43632C}"/>
              </a:ext>
            </a:extLst>
          </p:cNvPr>
          <p:cNvSpPr txBox="1"/>
          <p:nvPr/>
        </p:nvSpPr>
        <p:spPr>
          <a:xfrm>
            <a:off x="9962148" y="4174958"/>
            <a:ext cx="1990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late middeleeuwen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57CC83C-EA8D-6C48-8D10-24A955D2069A}"/>
              </a:ext>
            </a:extLst>
          </p:cNvPr>
          <p:cNvSpPr txBox="1"/>
          <p:nvPr/>
        </p:nvSpPr>
        <p:spPr>
          <a:xfrm>
            <a:off x="2348042" y="695767"/>
            <a:ext cx="2598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Karel de Grote (768– 814)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F6ACD88-8F72-BE47-AD82-00061D9C3566}"/>
              </a:ext>
            </a:extLst>
          </p:cNvPr>
          <p:cNvSpPr txBox="1"/>
          <p:nvPr/>
        </p:nvSpPr>
        <p:spPr>
          <a:xfrm>
            <a:off x="2348042" y="3322890"/>
            <a:ext cx="1664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Frankische rijk</a:t>
            </a:r>
          </a:p>
          <a:p>
            <a:r>
              <a:rPr lang="nl-NL" dirty="0">
                <a:solidFill>
                  <a:schemeClr val="bg1"/>
                </a:solidFill>
              </a:rPr>
              <a:t>(feodaal stelsel)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5C73E5BC-D3EE-1B43-A81C-B3F21E52D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371" y="4645394"/>
            <a:ext cx="2338136" cy="223035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FB66B739-96AF-6F47-B232-13804627D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430" y="4711033"/>
            <a:ext cx="2224167" cy="2032889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C6DF3692-4FE1-224B-B980-1467B3CB32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5509" y="455135"/>
            <a:ext cx="1702164" cy="1702164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D54A9A34-9C9A-614F-958C-97419E92A7FF}"/>
              </a:ext>
            </a:extLst>
          </p:cNvPr>
          <p:cNvSpPr txBox="1"/>
          <p:nvPr/>
        </p:nvSpPr>
        <p:spPr>
          <a:xfrm>
            <a:off x="10052119" y="204296"/>
            <a:ext cx="2139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Karel V (1500– 1558)</a:t>
            </a: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282EF456-3BAD-EA47-B206-16572237A2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7986" y="4636795"/>
            <a:ext cx="2879687" cy="2181363"/>
          </a:xfrm>
          <a:prstGeom prst="rect">
            <a:avLst/>
          </a:prstGeom>
        </p:spPr>
      </p:pic>
      <p:sp>
        <p:nvSpPr>
          <p:cNvPr id="24" name="Tekstvak 23">
            <a:extLst>
              <a:ext uri="{FF2B5EF4-FFF2-40B4-BE49-F238E27FC236}">
                <a16:creationId xmlns:a16="http://schemas.microsoft.com/office/drawing/2014/main" id="{AA241FF2-4AAF-0648-BF94-12B2896AAA45}"/>
              </a:ext>
            </a:extLst>
          </p:cNvPr>
          <p:cNvSpPr txBox="1"/>
          <p:nvPr/>
        </p:nvSpPr>
        <p:spPr>
          <a:xfrm>
            <a:off x="6801777" y="2661389"/>
            <a:ext cx="4772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Het Frankische rijk valt uiteen;</a:t>
            </a:r>
          </a:p>
          <a:p>
            <a:r>
              <a:rPr lang="nl-NL" dirty="0">
                <a:solidFill>
                  <a:schemeClr val="bg1"/>
                </a:solidFill>
              </a:rPr>
              <a:t>Europa versnippert.  Nederland</a:t>
            </a:r>
          </a:p>
          <a:p>
            <a:r>
              <a:rPr lang="nl-NL" dirty="0">
                <a:solidFill>
                  <a:schemeClr val="bg1"/>
                </a:solidFill>
              </a:rPr>
              <a:t>bestond uit gewesten die pas onder </a:t>
            </a:r>
          </a:p>
          <a:p>
            <a:r>
              <a:rPr lang="nl-NL" dirty="0">
                <a:solidFill>
                  <a:schemeClr val="bg1"/>
                </a:solidFill>
              </a:rPr>
              <a:t>Karel V een eenheid werden.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82A66B5-C60C-2542-B4B4-B66414D944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8042" y="1112791"/>
            <a:ext cx="2065012" cy="206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0592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76ED3E2-8B3A-AE4C-9525-27B6282B8021}"/>
              </a:ext>
            </a:extLst>
          </p:cNvPr>
          <p:cNvSpPr txBox="1"/>
          <p:nvPr/>
        </p:nvSpPr>
        <p:spPr>
          <a:xfrm>
            <a:off x="1050587" y="972766"/>
            <a:ext cx="43759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/>
              <a:t>Huiswerk volgende keer</a:t>
            </a:r>
            <a:r>
              <a:rPr lang="nl-NL" sz="3200" dirty="0"/>
              <a:t>: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14AC816-1EF3-A044-BB07-3D109DCFD090}"/>
              </a:ext>
            </a:extLst>
          </p:cNvPr>
          <p:cNvSpPr txBox="1"/>
          <p:nvPr/>
        </p:nvSpPr>
        <p:spPr>
          <a:xfrm>
            <a:off x="923978" y="2485361"/>
            <a:ext cx="94552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hlinkClick r:id="rId2"/>
              </a:rPr>
              <a:t>https://schooltv.nl/video/literatuurgeschiedenis-de-middeleeuwen-van-vechtersbazen-en-hoofse-liefde/#q=literatuurgeschiedenis</a:t>
            </a:r>
            <a:endParaRPr lang="nl-NL" sz="2400" dirty="0"/>
          </a:p>
          <a:p>
            <a:endParaRPr lang="nl-NL" sz="2400" dirty="0"/>
          </a:p>
          <a:p>
            <a:r>
              <a:rPr lang="nl-NL" sz="2400" dirty="0"/>
              <a:t>Lezen 2.4 en 3.2.2</a:t>
            </a:r>
          </a:p>
          <a:p>
            <a:endParaRPr lang="nl-NL" sz="2400" dirty="0"/>
          </a:p>
          <a:p>
            <a:r>
              <a:rPr lang="nl-NL" sz="2400" dirty="0"/>
              <a:t>Maken: opdracht 15 (over tekst 12), p. 45.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C6BE9EC-8377-4D4F-ADCF-8E803CA89CC1}"/>
              </a:ext>
            </a:extLst>
          </p:cNvPr>
          <p:cNvSpPr txBox="1"/>
          <p:nvPr/>
        </p:nvSpPr>
        <p:spPr>
          <a:xfrm>
            <a:off x="1050587" y="1813173"/>
            <a:ext cx="1316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Bekijken:</a:t>
            </a:r>
          </a:p>
        </p:txBody>
      </p:sp>
    </p:spTree>
    <p:extLst>
      <p:ext uri="{BB962C8B-B14F-4D97-AF65-F5344CB8AC3E}">
        <p14:creationId xmlns:p14="http://schemas.microsoft.com/office/powerpoint/2010/main" val="2042594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D832AEFF-7180-5D47-ADF7-6154AAFD3835}"/>
              </a:ext>
            </a:extLst>
          </p:cNvPr>
          <p:cNvSpPr/>
          <p:nvPr/>
        </p:nvSpPr>
        <p:spPr>
          <a:xfrm>
            <a:off x="175702" y="2513892"/>
            <a:ext cx="11935327" cy="1515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800" b="1" dirty="0"/>
              <a:t>                  Oudnederlands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8EFACCF-EB40-0749-A7F1-A3B58AD596B9}"/>
              </a:ext>
            </a:extLst>
          </p:cNvPr>
          <p:cNvSpPr txBox="1"/>
          <p:nvPr/>
        </p:nvSpPr>
        <p:spPr>
          <a:xfrm>
            <a:off x="132346" y="2157300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500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F67EFF8-72F9-474D-B3BD-93D754A8DCFE}"/>
              </a:ext>
            </a:extLst>
          </p:cNvPr>
          <p:cNvSpPr txBox="1"/>
          <p:nvPr/>
        </p:nvSpPr>
        <p:spPr>
          <a:xfrm>
            <a:off x="11458286" y="220961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1500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C9033DB-9AF4-794D-9D59-67946336ECDC}"/>
              </a:ext>
            </a:extLst>
          </p:cNvPr>
          <p:cNvSpPr txBox="1"/>
          <p:nvPr/>
        </p:nvSpPr>
        <p:spPr>
          <a:xfrm>
            <a:off x="5769628" y="21573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1000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34A9B45D-21F7-0948-9C27-9C68FE41A83A}"/>
              </a:ext>
            </a:extLst>
          </p:cNvPr>
          <p:cNvSpPr txBox="1"/>
          <p:nvPr/>
        </p:nvSpPr>
        <p:spPr>
          <a:xfrm>
            <a:off x="1155032" y="4174958"/>
            <a:ext cx="3289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vroege middeleeuwen 500–1000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9C3AE47F-92D5-B54F-B170-76DE387B7269}"/>
              </a:ext>
            </a:extLst>
          </p:cNvPr>
          <p:cNvSpPr txBox="1"/>
          <p:nvPr/>
        </p:nvSpPr>
        <p:spPr>
          <a:xfrm>
            <a:off x="6096000" y="4174958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hoge middeleeuwen 1000– 1300 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E8464AB-BE94-8A49-BB20-28035C43632C}"/>
              </a:ext>
            </a:extLst>
          </p:cNvPr>
          <p:cNvSpPr txBox="1"/>
          <p:nvPr/>
        </p:nvSpPr>
        <p:spPr>
          <a:xfrm>
            <a:off x="9962148" y="4174958"/>
            <a:ext cx="1990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late middeleeuwen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903BDF38-D531-674D-9D3E-AE9E5A574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890" y="290817"/>
            <a:ext cx="3898900" cy="20828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B8F339A-04D9-7847-A4FC-43FE57AEC9DD}"/>
              </a:ext>
            </a:extLst>
          </p:cNvPr>
          <p:cNvSpPr txBox="1"/>
          <p:nvPr/>
        </p:nvSpPr>
        <p:spPr>
          <a:xfrm>
            <a:off x="7389845" y="3010271"/>
            <a:ext cx="2909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</a:rPr>
              <a:t>Middelnederlands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8CE4D57-A30C-3240-9BEA-BD4A63D1FA57}"/>
              </a:ext>
            </a:extLst>
          </p:cNvPr>
          <p:cNvSpPr txBox="1"/>
          <p:nvPr/>
        </p:nvSpPr>
        <p:spPr>
          <a:xfrm>
            <a:off x="1015094" y="4926562"/>
            <a:ext cx="504439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Verzameling dialecten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Volkstaal = spreektaal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Teksten = Latijn,  geschreven  door geestelijken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/>
              <a:t>Verhalen werden mondeling doorgegeven</a:t>
            </a:r>
          </a:p>
          <a:p>
            <a:r>
              <a:rPr lang="nl-NL" b="1" dirty="0"/>
              <a:t>      vaak op rijm, door troubadours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2BF0C0D-39F9-614C-94D1-032547881AA1}"/>
              </a:ext>
            </a:extLst>
          </p:cNvPr>
          <p:cNvSpPr/>
          <p:nvPr/>
        </p:nvSpPr>
        <p:spPr>
          <a:xfrm>
            <a:off x="6612294" y="4926562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Verzameling dialecten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Volkstaal = spreektaal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Diets = overkoepelende term voor dialecten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Diets = Middelnederlands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/>
              <a:t>Vanaf 1100 ook geschreven teksten in volkstaal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1F07E89-F4E3-094E-97F1-8D4B0199F3D6}"/>
              </a:ext>
            </a:extLst>
          </p:cNvPr>
          <p:cNvSpPr txBox="1"/>
          <p:nvPr/>
        </p:nvSpPr>
        <p:spPr>
          <a:xfrm>
            <a:off x="9790012" y="2509060"/>
            <a:ext cx="2142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Boekdrukkunst 1455</a:t>
            </a:r>
          </a:p>
          <a:p>
            <a:r>
              <a:rPr lang="nl-NL" b="1" dirty="0">
                <a:solidFill>
                  <a:schemeClr val="bg1"/>
                </a:solidFill>
              </a:rPr>
              <a:t>Boeken namen toe!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834A5231-6282-9143-81F5-57103B456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4705" y="405019"/>
            <a:ext cx="1253008" cy="1966258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CAD9398C-0DDE-F444-8A74-6B4376094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2294" y="77942"/>
            <a:ext cx="2612176" cy="1679256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D764E4A7-7E1D-FD44-8AD1-7E88720ADCBC}"/>
              </a:ext>
            </a:extLst>
          </p:cNvPr>
          <p:cNvSpPr txBox="1"/>
          <p:nvPr/>
        </p:nvSpPr>
        <p:spPr>
          <a:xfrm>
            <a:off x="6493672" y="1724946"/>
            <a:ext cx="3570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Boeken waren zeldzaam want handgeschreven door kopiisten.</a:t>
            </a:r>
          </a:p>
        </p:txBody>
      </p:sp>
    </p:spTree>
    <p:extLst>
      <p:ext uri="{BB962C8B-B14F-4D97-AF65-F5344CB8AC3E}">
        <p14:creationId xmlns:p14="http://schemas.microsoft.com/office/powerpoint/2010/main" val="1995483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D832AEFF-7180-5D47-ADF7-6154AAFD3835}"/>
              </a:ext>
            </a:extLst>
          </p:cNvPr>
          <p:cNvSpPr/>
          <p:nvPr/>
        </p:nvSpPr>
        <p:spPr>
          <a:xfrm>
            <a:off x="175702" y="2565473"/>
            <a:ext cx="11935327" cy="1515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8EFACCF-EB40-0749-A7F1-A3B58AD596B9}"/>
              </a:ext>
            </a:extLst>
          </p:cNvPr>
          <p:cNvSpPr txBox="1"/>
          <p:nvPr/>
        </p:nvSpPr>
        <p:spPr>
          <a:xfrm>
            <a:off x="132346" y="2157300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500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F67EFF8-72F9-474D-B3BD-93D754A8DCFE}"/>
              </a:ext>
            </a:extLst>
          </p:cNvPr>
          <p:cNvSpPr txBox="1"/>
          <p:nvPr/>
        </p:nvSpPr>
        <p:spPr>
          <a:xfrm>
            <a:off x="11458286" y="220961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1500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C9033DB-9AF4-794D-9D59-67946336ECDC}"/>
              </a:ext>
            </a:extLst>
          </p:cNvPr>
          <p:cNvSpPr txBox="1"/>
          <p:nvPr/>
        </p:nvSpPr>
        <p:spPr>
          <a:xfrm>
            <a:off x="5769628" y="21573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1000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34A9B45D-21F7-0948-9C27-9C68FE41A83A}"/>
              </a:ext>
            </a:extLst>
          </p:cNvPr>
          <p:cNvSpPr txBox="1"/>
          <p:nvPr/>
        </p:nvSpPr>
        <p:spPr>
          <a:xfrm>
            <a:off x="1213541" y="6327038"/>
            <a:ext cx="3289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vroege middeleeuwen 500–1000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9C3AE47F-92D5-B54F-B170-76DE387B7269}"/>
              </a:ext>
            </a:extLst>
          </p:cNvPr>
          <p:cNvSpPr txBox="1"/>
          <p:nvPr/>
        </p:nvSpPr>
        <p:spPr>
          <a:xfrm>
            <a:off x="5834540" y="6374754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hoge middeleeuwen 1000– 1300 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E8464AB-BE94-8A49-BB20-28035C43632C}"/>
              </a:ext>
            </a:extLst>
          </p:cNvPr>
          <p:cNvSpPr txBox="1"/>
          <p:nvPr/>
        </p:nvSpPr>
        <p:spPr>
          <a:xfrm>
            <a:off x="10120035" y="6322823"/>
            <a:ext cx="1990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late middeleeuwen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F6ACD88-8F72-BE47-AD82-00061D9C3566}"/>
              </a:ext>
            </a:extLst>
          </p:cNvPr>
          <p:cNvSpPr txBox="1"/>
          <p:nvPr/>
        </p:nvSpPr>
        <p:spPr>
          <a:xfrm>
            <a:off x="1734547" y="4666839"/>
            <a:ext cx="16094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Bekering van de Franken</a:t>
            </a:r>
          </a:p>
          <a:p>
            <a:r>
              <a:rPr lang="nl-NL" dirty="0"/>
              <a:t>tot het christendom (600)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4220258-1B4F-4F46-AA04-44B89B4D7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48" y="4148038"/>
            <a:ext cx="1310858" cy="1996129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13E0FC6F-BDE5-F74C-94C4-095D2073B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37" y="2169199"/>
            <a:ext cx="1271303" cy="1795968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6E15FA24-311B-6144-BC7C-6A8DAEB3E8EF}"/>
              </a:ext>
            </a:extLst>
          </p:cNvPr>
          <p:cNvSpPr txBox="1"/>
          <p:nvPr/>
        </p:nvSpPr>
        <p:spPr>
          <a:xfrm>
            <a:off x="851387" y="202664"/>
            <a:ext cx="18283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</a:t>
            </a:r>
            <a:r>
              <a:rPr lang="nl-NL" baseline="30000" dirty="0"/>
              <a:t>e</a:t>
            </a:r>
            <a:r>
              <a:rPr lang="nl-NL" dirty="0"/>
              <a:t> stand: geestelijken hebben kennis van Latijn en Romeinse cultuur. 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AB4795A9-CF79-1945-8FA8-B79F9CFE3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347" y="2414837"/>
            <a:ext cx="1347767" cy="1574554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BB86318E-E4B7-5B41-9924-F650A0641B97}"/>
              </a:ext>
            </a:extLst>
          </p:cNvPr>
          <p:cNvSpPr txBox="1"/>
          <p:nvPr/>
        </p:nvSpPr>
        <p:spPr>
          <a:xfrm>
            <a:off x="2874809" y="211669"/>
            <a:ext cx="16279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</a:t>
            </a:r>
            <a:r>
              <a:rPr lang="nl-NL" baseline="30000" dirty="0"/>
              <a:t>e</a:t>
            </a:r>
            <a:r>
              <a:rPr lang="nl-NL" dirty="0"/>
              <a:t> stand:</a:t>
            </a:r>
          </a:p>
          <a:p>
            <a:r>
              <a:rPr lang="nl-NL" dirty="0"/>
              <a:t>ridders van adel, voeren oorlog en bezitten grond.</a:t>
            </a:r>
          </a:p>
          <a:p>
            <a:endParaRPr lang="nl-NL" dirty="0"/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2CC8DEE9-B6C8-D247-B6CF-6C5BEBCA42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5567" y="2394285"/>
            <a:ext cx="1368973" cy="1909357"/>
          </a:xfrm>
          <a:prstGeom prst="rect">
            <a:avLst/>
          </a:prstGeom>
        </p:spPr>
      </p:pic>
      <p:sp>
        <p:nvSpPr>
          <p:cNvPr id="28" name="Rechthoek 27">
            <a:extLst>
              <a:ext uri="{FF2B5EF4-FFF2-40B4-BE49-F238E27FC236}">
                <a16:creationId xmlns:a16="http://schemas.microsoft.com/office/drawing/2014/main" id="{DE65A2A8-BCF2-3E48-8D75-175C4A50845A}"/>
              </a:ext>
            </a:extLst>
          </p:cNvPr>
          <p:cNvSpPr/>
          <p:nvPr/>
        </p:nvSpPr>
        <p:spPr>
          <a:xfrm>
            <a:off x="7501779" y="84539"/>
            <a:ext cx="24375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aseline="30000" dirty="0"/>
              <a:t>4e</a:t>
            </a:r>
            <a:r>
              <a:rPr lang="nl-NL" dirty="0"/>
              <a:t> stand ontstaat:</a:t>
            </a:r>
          </a:p>
          <a:p>
            <a:r>
              <a:rPr lang="nl-NL" dirty="0"/>
              <a:t>de stedelijke burgerij</a:t>
            </a:r>
          </a:p>
        </p:txBody>
      </p:sp>
      <p:pic>
        <p:nvPicPr>
          <p:cNvPr id="30" name="Afbeelding 29">
            <a:extLst>
              <a:ext uri="{FF2B5EF4-FFF2-40B4-BE49-F238E27FC236}">
                <a16:creationId xmlns:a16="http://schemas.microsoft.com/office/drawing/2014/main" id="{3B7BD3AE-6794-4E4C-8995-19931AA280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7677" y="2677607"/>
            <a:ext cx="1610754" cy="1201870"/>
          </a:xfrm>
          <a:prstGeom prst="rect">
            <a:avLst/>
          </a:prstGeom>
        </p:spPr>
      </p:pic>
      <p:sp>
        <p:nvSpPr>
          <p:cNvPr id="31" name="Tekstvak 30">
            <a:extLst>
              <a:ext uri="{FF2B5EF4-FFF2-40B4-BE49-F238E27FC236}">
                <a16:creationId xmlns:a16="http://schemas.microsoft.com/office/drawing/2014/main" id="{D3B3DF30-30AD-1047-9C4A-103D9812CC9D}"/>
              </a:ext>
            </a:extLst>
          </p:cNvPr>
          <p:cNvSpPr txBox="1"/>
          <p:nvPr/>
        </p:nvSpPr>
        <p:spPr>
          <a:xfrm>
            <a:off x="6420084" y="4586773"/>
            <a:ext cx="1923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Steden ontstaan en krijgen tegen betaling  stadsrechten</a:t>
            </a:r>
          </a:p>
        </p:txBody>
      </p:sp>
      <p:pic>
        <p:nvPicPr>
          <p:cNvPr id="33" name="Afbeelding 32">
            <a:extLst>
              <a:ext uri="{FF2B5EF4-FFF2-40B4-BE49-F238E27FC236}">
                <a16:creationId xmlns:a16="http://schemas.microsoft.com/office/drawing/2014/main" id="{908021AF-AA10-A642-AD36-5A884EB4F1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3748" y="953283"/>
            <a:ext cx="1477210" cy="1036252"/>
          </a:xfrm>
          <a:prstGeom prst="rect">
            <a:avLst/>
          </a:prstGeom>
        </p:spPr>
      </p:pic>
      <p:sp>
        <p:nvSpPr>
          <p:cNvPr id="34" name="Tekstvak 33">
            <a:extLst>
              <a:ext uri="{FF2B5EF4-FFF2-40B4-BE49-F238E27FC236}">
                <a16:creationId xmlns:a16="http://schemas.microsoft.com/office/drawing/2014/main" id="{D0424C22-AC0D-344F-BC57-211AF7557D30}"/>
              </a:ext>
            </a:extLst>
          </p:cNvPr>
          <p:cNvSpPr txBox="1"/>
          <p:nvPr/>
        </p:nvSpPr>
        <p:spPr>
          <a:xfrm>
            <a:off x="8458200" y="4620428"/>
            <a:ext cx="11564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Hoofsheid ontstaat/</a:t>
            </a:r>
          </a:p>
          <a:p>
            <a:r>
              <a:rPr lang="nl-NL" dirty="0"/>
              <a:t>Etiquette/</a:t>
            </a:r>
          </a:p>
          <a:p>
            <a:r>
              <a:rPr lang="nl-NL" dirty="0"/>
              <a:t>positie vrouw verandert</a:t>
            </a:r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69EA6BBB-A0AF-6B46-A3B1-61921A296800}"/>
              </a:ext>
            </a:extLst>
          </p:cNvPr>
          <p:cNvSpPr txBox="1"/>
          <p:nvPr/>
        </p:nvSpPr>
        <p:spPr>
          <a:xfrm>
            <a:off x="9893434" y="4611138"/>
            <a:ext cx="22175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De burgerlijke cultuur</a:t>
            </a:r>
          </a:p>
          <a:p>
            <a:r>
              <a:rPr lang="nl-NL" dirty="0"/>
              <a:t>ontstaat evenals</a:t>
            </a:r>
          </a:p>
          <a:p>
            <a:r>
              <a:rPr lang="nl-NL" dirty="0"/>
              <a:t>de ‘nationale staten’;</a:t>
            </a:r>
          </a:p>
          <a:p>
            <a:r>
              <a:rPr lang="nl-NL"/>
              <a:t>gezag </a:t>
            </a:r>
            <a:r>
              <a:rPr lang="nl-NL" dirty="0"/>
              <a:t>kerk neemt af</a:t>
            </a:r>
          </a:p>
        </p:txBody>
      </p:sp>
      <p:pic>
        <p:nvPicPr>
          <p:cNvPr id="39" name="Afbeelding 38">
            <a:extLst>
              <a:ext uri="{FF2B5EF4-FFF2-40B4-BE49-F238E27FC236}">
                <a16:creationId xmlns:a16="http://schemas.microsoft.com/office/drawing/2014/main" id="{38A78CD8-18A3-794F-A55A-33CA29B4E1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6693" y="4745914"/>
            <a:ext cx="995693" cy="1690363"/>
          </a:xfrm>
          <a:prstGeom prst="rect">
            <a:avLst/>
          </a:prstGeom>
        </p:spPr>
      </p:pic>
      <p:sp>
        <p:nvSpPr>
          <p:cNvPr id="41" name="Tekstvak 40">
            <a:extLst>
              <a:ext uri="{FF2B5EF4-FFF2-40B4-BE49-F238E27FC236}">
                <a16:creationId xmlns:a16="http://schemas.microsoft.com/office/drawing/2014/main" id="{C6B571F1-6C49-6041-A501-0875FE129734}"/>
              </a:ext>
            </a:extLst>
          </p:cNvPr>
          <p:cNvSpPr txBox="1"/>
          <p:nvPr/>
        </p:nvSpPr>
        <p:spPr>
          <a:xfrm>
            <a:off x="3285035" y="5079105"/>
            <a:ext cx="309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Het geloof</a:t>
            </a:r>
          </a:p>
          <a:p>
            <a:r>
              <a:rPr lang="nl-NL" sz="2800" dirty="0"/>
              <a:t>staat centraal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4CE8AB3-D70B-B146-8B4E-522ED4E0D4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40515" y="2756791"/>
            <a:ext cx="1197041" cy="182187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CD45260-7209-644C-8473-61334590A5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39640" y="2677607"/>
            <a:ext cx="1900501" cy="1304403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E219E9E4-9D6E-B84B-BDEB-04A3FFF12FF3}"/>
              </a:ext>
            </a:extLst>
          </p:cNvPr>
          <p:cNvSpPr/>
          <p:nvPr/>
        </p:nvSpPr>
        <p:spPr>
          <a:xfrm>
            <a:off x="4229016" y="4340112"/>
            <a:ext cx="31530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aseline="30000" dirty="0"/>
              <a:t>3e </a:t>
            </a:r>
            <a:r>
              <a:rPr lang="nl-NL" dirty="0"/>
              <a:t>stand: boeren en vissers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EB8FB3EC-9AB4-104E-BE17-D74BF5050754}"/>
              </a:ext>
            </a:extLst>
          </p:cNvPr>
          <p:cNvSpPr txBox="1"/>
          <p:nvPr/>
        </p:nvSpPr>
        <p:spPr>
          <a:xfrm>
            <a:off x="4524794" y="44558"/>
            <a:ext cx="21434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Kruistochten tegen islam</a:t>
            </a:r>
          </a:p>
          <a:p>
            <a:r>
              <a:rPr lang="nl-NL" dirty="0"/>
              <a:t>(Jeruzalem, aflaat en invloed veroveren; veel adel gaat dood, hun grond gaat naar de kerk: feodale stelsel krimpt.)</a:t>
            </a: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951FC22B-2453-2846-BE9E-CB94986124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58404" y="938028"/>
            <a:ext cx="823627" cy="88213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E5F41419-5F21-6F43-880F-B5866316AB2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03900" y="1477042"/>
            <a:ext cx="1061517" cy="647267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8778999D-49FC-7F41-ADEC-DE498C0EBCCE}"/>
              </a:ext>
            </a:extLst>
          </p:cNvPr>
          <p:cNvSpPr txBox="1"/>
          <p:nvPr/>
        </p:nvSpPr>
        <p:spPr>
          <a:xfrm>
            <a:off x="8532503" y="2177480"/>
            <a:ext cx="2817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De pest &gt;  75 miljoen doden</a:t>
            </a:r>
          </a:p>
        </p:txBody>
      </p:sp>
    </p:spTree>
    <p:extLst>
      <p:ext uri="{BB962C8B-B14F-4D97-AF65-F5344CB8AC3E}">
        <p14:creationId xmlns:p14="http://schemas.microsoft.com/office/powerpoint/2010/main" val="51140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22" grpId="0"/>
      <p:bldP spid="28" grpId="0"/>
      <p:bldP spid="31" grpId="0"/>
      <p:bldP spid="34" grpId="0"/>
      <p:bldP spid="38" grpId="0"/>
      <p:bldP spid="41" grpId="0"/>
      <p:bldP spid="13" grpId="0"/>
      <p:bldP spid="17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D832AEFF-7180-5D47-ADF7-6154AAFD3835}"/>
              </a:ext>
            </a:extLst>
          </p:cNvPr>
          <p:cNvSpPr/>
          <p:nvPr/>
        </p:nvSpPr>
        <p:spPr>
          <a:xfrm>
            <a:off x="103354" y="2528623"/>
            <a:ext cx="11935327" cy="1515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8EFACCF-EB40-0749-A7F1-A3B58AD596B9}"/>
              </a:ext>
            </a:extLst>
          </p:cNvPr>
          <p:cNvSpPr txBox="1"/>
          <p:nvPr/>
        </p:nvSpPr>
        <p:spPr>
          <a:xfrm>
            <a:off x="130778" y="2199894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1000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F67EFF8-72F9-474D-B3BD-93D754A8DCFE}"/>
              </a:ext>
            </a:extLst>
          </p:cNvPr>
          <p:cNvSpPr txBox="1"/>
          <p:nvPr/>
        </p:nvSpPr>
        <p:spPr>
          <a:xfrm>
            <a:off x="11021407" y="216532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1500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9C3AE47F-92D5-B54F-B170-76DE387B7269}"/>
              </a:ext>
            </a:extLst>
          </p:cNvPr>
          <p:cNvSpPr txBox="1"/>
          <p:nvPr/>
        </p:nvSpPr>
        <p:spPr>
          <a:xfrm>
            <a:off x="4623628" y="3336039"/>
            <a:ext cx="1836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1200 </a:t>
            </a:r>
          </a:p>
          <a:p>
            <a:r>
              <a:rPr lang="nl-NL" b="1" i="1" dirty="0" err="1">
                <a:solidFill>
                  <a:schemeClr val="bg1"/>
                </a:solidFill>
              </a:rPr>
              <a:t>Walewijn</a:t>
            </a:r>
            <a:endParaRPr lang="nl-NL" b="1" i="1" dirty="0">
              <a:solidFill>
                <a:schemeClr val="bg1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4200795-9171-A640-8B86-A33495962004}"/>
              </a:ext>
            </a:extLst>
          </p:cNvPr>
          <p:cNvSpPr txBox="1"/>
          <p:nvPr/>
        </p:nvSpPr>
        <p:spPr>
          <a:xfrm>
            <a:off x="1591585" y="100035"/>
            <a:ext cx="16836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 </a:t>
            </a:r>
          </a:p>
          <a:p>
            <a:r>
              <a:rPr lang="nl-NL" i="1" dirty="0" err="1"/>
              <a:t>Hebban</a:t>
            </a:r>
            <a:r>
              <a:rPr lang="nl-NL" i="1" dirty="0"/>
              <a:t> </a:t>
            </a:r>
            <a:r>
              <a:rPr lang="nl-NL" i="1" dirty="0" err="1"/>
              <a:t>olla</a:t>
            </a:r>
            <a:endParaRPr lang="nl-NL" i="1" dirty="0"/>
          </a:p>
          <a:p>
            <a:r>
              <a:rPr lang="nl-NL" dirty="0"/>
              <a:t>(oudst geschreven Nederlandse tekst 1100)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FD274E2-7FC8-AF43-AFA0-237FF778E7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64" y="436943"/>
            <a:ext cx="1326515" cy="54025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1A532A7-EE10-4C4A-8B9B-15936C9EC4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9048" y="337580"/>
            <a:ext cx="1328445" cy="1876693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F464EF01-4703-1646-B8BD-BF6C02C73E86}"/>
              </a:ext>
            </a:extLst>
          </p:cNvPr>
          <p:cNvSpPr/>
          <p:nvPr/>
        </p:nvSpPr>
        <p:spPr>
          <a:xfrm>
            <a:off x="4552449" y="2196890"/>
            <a:ext cx="15425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/>
              <a:t>1200 </a:t>
            </a:r>
          </a:p>
          <a:p>
            <a:r>
              <a:rPr lang="nl-NL" b="1" i="1" dirty="0">
                <a:solidFill>
                  <a:schemeClr val="bg1"/>
                </a:solidFill>
              </a:rPr>
              <a:t>Karel ende </a:t>
            </a:r>
            <a:r>
              <a:rPr lang="nl-NL" b="1" i="1" dirty="0" err="1">
                <a:solidFill>
                  <a:schemeClr val="bg1"/>
                </a:solidFill>
              </a:rPr>
              <a:t>Elegast</a:t>
            </a:r>
            <a:endParaRPr lang="nl-NL" b="1" i="1" dirty="0">
              <a:solidFill>
                <a:schemeClr val="bg1"/>
              </a:solidFill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6DB8FF9C-A203-214F-A54A-A57ABD8DC6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3628" y="4160137"/>
            <a:ext cx="1066456" cy="173905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1DBB45B0-1433-B34B-AD48-E8E61F83E2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9862" y="337580"/>
            <a:ext cx="1388004" cy="1787581"/>
          </a:xfrm>
          <a:prstGeom prst="rect">
            <a:avLst/>
          </a:prstGeom>
        </p:spPr>
      </p:pic>
      <p:sp>
        <p:nvSpPr>
          <p:cNvPr id="15" name="Rechthoek 14">
            <a:extLst>
              <a:ext uri="{FF2B5EF4-FFF2-40B4-BE49-F238E27FC236}">
                <a16:creationId xmlns:a16="http://schemas.microsoft.com/office/drawing/2014/main" id="{96BB5D5A-C148-B549-AA4D-C6B95568A2AD}"/>
              </a:ext>
            </a:extLst>
          </p:cNvPr>
          <p:cNvSpPr/>
          <p:nvPr/>
        </p:nvSpPr>
        <p:spPr>
          <a:xfrm>
            <a:off x="6071018" y="2196399"/>
            <a:ext cx="13974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/>
              <a:t>+/– 1270 </a:t>
            </a:r>
          </a:p>
          <a:p>
            <a:r>
              <a:rPr lang="nl-NL" b="1" i="1" dirty="0">
                <a:solidFill>
                  <a:schemeClr val="bg1"/>
                </a:solidFill>
              </a:rPr>
              <a:t>Vos </a:t>
            </a:r>
            <a:r>
              <a:rPr lang="nl-NL" b="1" i="1" dirty="0" err="1">
                <a:solidFill>
                  <a:schemeClr val="bg1"/>
                </a:solidFill>
              </a:rPr>
              <a:t>Reynaerde</a:t>
            </a:r>
            <a:r>
              <a:rPr lang="nl-NL" b="1" i="1" dirty="0">
                <a:solidFill>
                  <a:schemeClr val="bg1"/>
                </a:solidFill>
              </a:rPr>
              <a:t>,</a:t>
            </a:r>
          </a:p>
          <a:p>
            <a:r>
              <a:rPr lang="nl-NL" b="1" dirty="0">
                <a:solidFill>
                  <a:schemeClr val="bg1"/>
                </a:solidFill>
              </a:rPr>
              <a:t>geschreven door Willem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9ED67922-369C-5C43-BE2C-2BB01CC22502}"/>
              </a:ext>
            </a:extLst>
          </p:cNvPr>
          <p:cNvSpPr txBox="1"/>
          <p:nvPr/>
        </p:nvSpPr>
        <p:spPr>
          <a:xfrm>
            <a:off x="11154183" y="2639162"/>
            <a:ext cx="8059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1544 </a:t>
            </a:r>
          </a:p>
          <a:p>
            <a:r>
              <a:rPr lang="nl-NL" b="1" i="1" dirty="0" err="1">
                <a:solidFill>
                  <a:schemeClr val="bg1"/>
                </a:solidFill>
              </a:rPr>
              <a:t>Ant</a:t>
            </a:r>
            <a:r>
              <a:rPr lang="nl-NL" b="1" i="1" dirty="0">
                <a:solidFill>
                  <a:schemeClr val="bg1"/>
                </a:solidFill>
              </a:rPr>
              <a:t>– </a:t>
            </a:r>
            <a:r>
              <a:rPr lang="nl-NL" b="1" i="1" dirty="0" err="1">
                <a:solidFill>
                  <a:schemeClr val="bg1"/>
                </a:solidFill>
              </a:rPr>
              <a:t>werps</a:t>
            </a:r>
            <a:r>
              <a:rPr lang="nl-NL" b="1" i="1" dirty="0">
                <a:solidFill>
                  <a:schemeClr val="bg1"/>
                </a:solidFill>
              </a:rPr>
              <a:t> lied– boek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159A535-965E-1E4D-9574-7378F3003609}"/>
              </a:ext>
            </a:extLst>
          </p:cNvPr>
          <p:cNvSpPr txBox="1"/>
          <p:nvPr/>
        </p:nvSpPr>
        <p:spPr>
          <a:xfrm>
            <a:off x="1900247" y="218410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1100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92C424D9-AE4A-EE49-A281-44EEF1FA4563}"/>
              </a:ext>
            </a:extLst>
          </p:cNvPr>
          <p:cNvSpPr txBox="1"/>
          <p:nvPr/>
        </p:nvSpPr>
        <p:spPr>
          <a:xfrm>
            <a:off x="9131357" y="2196399"/>
            <a:ext cx="14433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1400</a:t>
            </a:r>
          </a:p>
          <a:p>
            <a:r>
              <a:rPr lang="nl-NL" b="1" i="1" dirty="0">
                <a:solidFill>
                  <a:schemeClr val="bg1"/>
                </a:solidFill>
              </a:rPr>
              <a:t>Abele spelen, o.a. </a:t>
            </a:r>
            <a:r>
              <a:rPr lang="nl-NL" b="1" i="1" dirty="0" err="1">
                <a:solidFill>
                  <a:schemeClr val="bg1"/>
                </a:solidFill>
              </a:rPr>
              <a:t>Lanseloet</a:t>
            </a:r>
            <a:r>
              <a:rPr lang="nl-NL" b="1" i="1" dirty="0">
                <a:solidFill>
                  <a:schemeClr val="bg1"/>
                </a:solidFill>
              </a:rPr>
              <a:t> van </a:t>
            </a:r>
            <a:r>
              <a:rPr lang="nl-NL" b="1" i="1" dirty="0" err="1">
                <a:solidFill>
                  <a:schemeClr val="bg1"/>
                </a:solidFill>
              </a:rPr>
              <a:t>Denemerken</a:t>
            </a:r>
            <a:endParaRPr lang="nl-NL" b="1" i="1" dirty="0">
              <a:solidFill>
                <a:schemeClr val="bg1"/>
              </a:solidFill>
            </a:endParaRP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2AE39D10-0D50-3242-83A3-EBEC94DBBF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39259" y="4129136"/>
            <a:ext cx="1168233" cy="1661601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48DF44EB-2283-4C4D-96F9-B7364A0EE3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11353" y="4327963"/>
            <a:ext cx="1600606" cy="1065131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2AFBAD16-1438-B743-95B3-FB6180844AED}"/>
              </a:ext>
            </a:extLst>
          </p:cNvPr>
          <p:cNvSpPr txBox="1"/>
          <p:nvPr/>
        </p:nvSpPr>
        <p:spPr>
          <a:xfrm>
            <a:off x="6323971" y="5669121"/>
            <a:ext cx="14328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1270 Jacob van </a:t>
            </a:r>
            <a:r>
              <a:rPr lang="nl-NL" dirty="0" err="1"/>
              <a:t>Maerlant</a:t>
            </a:r>
            <a:endParaRPr lang="nl-NL" dirty="0"/>
          </a:p>
          <a:p>
            <a:r>
              <a:rPr lang="nl-NL" i="1" dirty="0"/>
              <a:t>Der Naturen </a:t>
            </a:r>
            <a:r>
              <a:rPr lang="nl-NL" i="1" dirty="0" err="1"/>
              <a:t>Bloeme</a:t>
            </a:r>
            <a:endParaRPr lang="nl-NL" i="1" dirty="0"/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36AA24E5-5124-F947-AC92-6443B7F1DBF0}"/>
              </a:ext>
            </a:extLst>
          </p:cNvPr>
          <p:cNvSpPr txBox="1"/>
          <p:nvPr/>
        </p:nvSpPr>
        <p:spPr>
          <a:xfrm>
            <a:off x="7391204" y="221652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1300</a:t>
            </a: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80E3F1CD-21A5-ED43-8945-C14E2EC894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49071" y="2589688"/>
            <a:ext cx="1012566" cy="1332868"/>
          </a:xfrm>
          <a:prstGeom prst="rect">
            <a:avLst/>
          </a:prstGeom>
        </p:spPr>
      </p:pic>
      <p:sp>
        <p:nvSpPr>
          <p:cNvPr id="25" name="Tekstvak 24">
            <a:extLst>
              <a:ext uri="{FF2B5EF4-FFF2-40B4-BE49-F238E27FC236}">
                <a16:creationId xmlns:a16="http://schemas.microsoft.com/office/drawing/2014/main" id="{9BC387E7-20D9-6043-8DB8-870DF8F69B74}"/>
              </a:ext>
            </a:extLst>
          </p:cNvPr>
          <p:cNvSpPr txBox="1"/>
          <p:nvPr/>
        </p:nvSpPr>
        <p:spPr>
          <a:xfrm>
            <a:off x="7319948" y="1920372"/>
            <a:ext cx="821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i="1" dirty="0" err="1"/>
              <a:t>Esopet</a:t>
            </a:r>
            <a:endParaRPr lang="nl-NL" i="1" dirty="0"/>
          </a:p>
        </p:txBody>
      </p:sp>
      <p:pic>
        <p:nvPicPr>
          <p:cNvPr id="26" name="Afbeelding 25">
            <a:extLst>
              <a:ext uri="{FF2B5EF4-FFF2-40B4-BE49-F238E27FC236}">
                <a16:creationId xmlns:a16="http://schemas.microsoft.com/office/drawing/2014/main" id="{0A07579F-861B-8A45-89EE-7683ADEDBB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2084" y="2554625"/>
            <a:ext cx="2111310" cy="1518519"/>
          </a:xfrm>
          <a:prstGeom prst="rect">
            <a:avLst/>
          </a:prstGeom>
        </p:spPr>
      </p:pic>
      <p:sp>
        <p:nvSpPr>
          <p:cNvPr id="27" name="Tekstvak 26">
            <a:extLst>
              <a:ext uri="{FF2B5EF4-FFF2-40B4-BE49-F238E27FC236}">
                <a16:creationId xmlns:a16="http://schemas.microsoft.com/office/drawing/2014/main" id="{B5AAD5B7-76AD-0041-ADAD-584D8137BCBA}"/>
              </a:ext>
            </a:extLst>
          </p:cNvPr>
          <p:cNvSpPr txBox="1"/>
          <p:nvPr/>
        </p:nvSpPr>
        <p:spPr>
          <a:xfrm>
            <a:off x="1132419" y="4160137"/>
            <a:ext cx="2022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1100 eerste ridderromans</a:t>
            </a:r>
          </a:p>
          <a:p>
            <a:r>
              <a:rPr lang="nl-NL" dirty="0"/>
              <a:t>over Arthur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AA16C34C-B506-884F-B95D-3D7B9EC98D58}"/>
              </a:ext>
            </a:extLst>
          </p:cNvPr>
          <p:cNvSpPr txBox="1"/>
          <p:nvPr/>
        </p:nvSpPr>
        <p:spPr>
          <a:xfrm>
            <a:off x="3670171" y="221014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1174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DC25C9CA-531E-404F-B24D-16AC7AD46C7E}"/>
              </a:ext>
            </a:extLst>
          </p:cNvPr>
          <p:cNvSpPr txBox="1"/>
          <p:nvPr/>
        </p:nvSpPr>
        <p:spPr>
          <a:xfrm>
            <a:off x="3397132" y="3081947"/>
            <a:ext cx="14845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Hendrik van </a:t>
            </a:r>
            <a:r>
              <a:rPr lang="nl-NL" dirty="0" err="1">
                <a:solidFill>
                  <a:schemeClr val="bg1"/>
                </a:solidFill>
              </a:rPr>
              <a:t>Veldeke</a:t>
            </a:r>
            <a:endParaRPr lang="nl-NL" dirty="0">
              <a:solidFill>
                <a:schemeClr val="bg1"/>
              </a:solidFill>
            </a:endParaRPr>
          </a:p>
          <a:p>
            <a:r>
              <a:rPr lang="nl-NL" b="1" i="1" dirty="0" err="1">
                <a:solidFill>
                  <a:schemeClr val="bg1"/>
                </a:solidFill>
              </a:rPr>
              <a:t>Eneas</a:t>
            </a:r>
            <a:endParaRPr lang="nl-NL" b="1" i="1" dirty="0">
              <a:solidFill>
                <a:schemeClr val="bg1"/>
              </a:solidFill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4B221E18-86C5-C740-A03F-6BF9D107B732}"/>
              </a:ext>
            </a:extLst>
          </p:cNvPr>
          <p:cNvSpPr txBox="1"/>
          <p:nvPr/>
        </p:nvSpPr>
        <p:spPr>
          <a:xfrm>
            <a:off x="7842310" y="4019008"/>
            <a:ext cx="2363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1300 </a:t>
            </a:r>
            <a:r>
              <a:rPr lang="nl-NL" dirty="0" err="1"/>
              <a:t>Diederic</a:t>
            </a:r>
            <a:endParaRPr lang="nl-NL" dirty="0"/>
          </a:p>
          <a:p>
            <a:r>
              <a:rPr lang="nl-NL" dirty="0"/>
              <a:t>Van Assenede </a:t>
            </a:r>
            <a:r>
              <a:rPr lang="nl-NL" i="1" dirty="0"/>
              <a:t>Floris en </a:t>
            </a:r>
            <a:r>
              <a:rPr lang="nl-NL" i="1" dirty="0" err="1"/>
              <a:t>Blancefloer</a:t>
            </a:r>
            <a:endParaRPr lang="nl-NL" i="1" dirty="0"/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4B484D11-C912-EA4A-9B61-60627C69B671}"/>
              </a:ext>
            </a:extLst>
          </p:cNvPr>
          <p:cNvSpPr txBox="1"/>
          <p:nvPr/>
        </p:nvSpPr>
        <p:spPr>
          <a:xfrm>
            <a:off x="2284198" y="5292784"/>
            <a:ext cx="22695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Hendrik van </a:t>
            </a:r>
            <a:r>
              <a:rPr lang="nl-NL" dirty="0" err="1"/>
              <a:t>Veldeke</a:t>
            </a:r>
            <a:r>
              <a:rPr lang="nl-NL" dirty="0"/>
              <a:t>: eerste schrijver </a:t>
            </a:r>
          </a:p>
          <a:p>
            <a:r>
              <a:rPr lang="nl-NL" dirty="0"/>
              <a:t>die we van naam kennen, bekend om </a:t>
            </a:r>
            <a:r>
              <a:rPr lang="nl-NL" dirty="0" err="1"/>
              <a:t>Natureingang</a:t>
            </a:r>
            <a:endParaRPr lang="nl-NL" dirty="0"/>
          </a:p>
        </p:txBody>
      </p:sp>
      <p:cxnSp>
        <p:nvCxnSpPr>
          <p:cNvPr id="34" name="Rechte verbindingslijn met pijl 33">
            <a:extLst>
              <a:ext uri="{FF2B5EF4-FFF2-40B4-BE49-F238E27FC236}">
                <a16:creationId xmlns:a16="http://schemas.microsoft.com/office/drawing/2014/main" id="{F16DB1F1-F961-C34C-9F1E-1C8FA1E6243C}"/>
              </a:ext>
            </a:extLst>
          </p:cNvPr>
          <p:cNvCxnSpPr/>
          <p:nvPr/>
        </p:nvCxnSpPr>
        <p:spPr>
          <a:xfrm>
            <a:off x="3670171" y="3968831"/>
            <a:ext cx="0" cy="14242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Afbeelding 8">
            <a:extLst>
              <a:ext uri="{FF2B5EF4-FFF2-40B4-BE49-F238E27FC236}">
                <a16:creationId xmlns:a16="http://schemas.microsoft.com/office/drawing/2014/main" id="{BC3CEC1B-6460-3649-95F8-01C4EDA0798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44678" y="274481"/>
            <a:ext cx="1028481" cy="1452934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4AB7F0D8-B92A-9A46-9368-9DD8E46F08BB}"/>
              </a:ext>
            </a:extLst>
          </p:cNvPr>
          <p:cNvSpPr txBox="1"/>
          <p:nvPr/>
        </p:nvSpPr>
        <p:spPr>
          <a:xfrm>
            <a:off x="8235100" y="217865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1374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0FD5C2C0-A5D2-0242-B82F-4AF8719B9022}"/>
              </a:ext>
            </a:extLst>
          </p:cNvPr>
          <p:cNvSpPr txBox="1"/>
          <p:nvPr/>
        </p:nvSpPr>
        <p:spPr>
          <a:xfrm>
            <a:off x="8157586" y="1914939"/>
            <a:ext cx="887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i="1" dirty="0"/>
              <a:t>Beatrijs</a:t>
            </a:r>
          </a:p>
        </p:txBody>
      </p:sp>
      <p:pic>
        <p:nvPicPr>
          <p:cNvPr id="33" name="Afbeelding 32">
            <a:extLst>
              <a:ext uri="{FF2B5EF4-FFF2-40B4-BE49-F238E27FC236}">
                <a16:creationId xmlns:a16="http://schemas.microsoft.com/office/drawing/2014/main" id="{7958F822-19D3-0840-A3AB-398408ACD0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03632" y="456381"/>
            <a:ext cx="895978" cy="1442677"/>
          </a:xfrm>
          <a:prstGeom prst="rect">
            <a:avLst/>
          </a:prstGeom>
        </p:spPr>
      </p:pic>
      <p:sp>
        <p:nvSpPr>
          <p:cNvPr id="35" name="Tekstvak 34">
            <a:extLst>
              <a:ext uri="{FF2B5EF4-FFF2-40B4-BE49-F238E27FC236}">
                <a16:creationId xmlns:a16="http://schemas.microsoft.com/office/drawing/2014/main" id="{84F2A6A1-CD11-8E4B-93B0-3D24E6BDCB96}"/>
              </a:ext>
            </a:extLst>
          </p:cNvPr>
          <p:cNvSpPr txBox="1"/>
          <p:nvPr/>
        </p:nvSpPr>
        <p:spPr>
          <a:xfrm>
            <a:off x="2786674" y="217865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1150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BFA152D6-8F3B-2441-A1E5-C8FE2ED885CE}"/>
              </a:ext>
            </a:extLst>
          </p:cNvPr>
          <p:cNvSpPr txBox="1"/>
          <p:nvPr/>
        </p:nvSpPr>
        <p:spPr>
          <a:xfrm>
            <a:off x="2547763" y="40983"/>
            <a:ext cx="2308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i="1" dirty="0"/>
              <a:t>Reis van Sint </a:t>
            </a:r>
            <a:r>
              <a:rPr lang="nl-NL" i="1" dirty="0" err="1"/>
              <a:t>Brandaan</a:t>
            </a:r>
            <a:endParaRPr lang="nl-NL" i="1" dirty="0"/>
          </a:p>
        </p:txBody>
      </p:sp>
      <p:pic>
        <p:nvPicPr>
          <p:cNvPr id="37" name="Afbeelding 36">
            <a:extLst>
              <a:ext uri="{FF2B5EF4-FFF2-40B4-BE49-F238E27FC236}">
                <a16:creationId xmlns:a16="http://schemas.microsoft.com/office/drawing/2014/main" id="{43C5F801-FF15-9F42-AD3A-EE72B9A8BD9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05976" y="5086243"/>
            <a:ext cx="1297182" cy="1613410"/>
          </a:xfrm>
          <a:prstGeom prst="rect">
            <a:avLst/>
          </a:prstGeom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EB05FA4E-2550-494E-8F50-4816E0B2BF2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99236" y="100035"/>
            <a:ext cx="1351630" cy="1951551"/>
          </a:xfrm>
          <a:prstGeom prst="rect">
            <a:avLst/>
          </a:prstGeom>
        </p:spPr>
      </p:pic>
      <p:pic>
        <p:nvPicPr>
          <p:cNvPr id="38" name="Afbeelding 37">
            <a:extLst>
              <a:ext uri="{FF2B5EF4-FFF2-40B4-BE49-F238E27FC236}">
                <a16:creationId xmlns:a16="http://schemas.microsoft.com/office/drawing/2014/main" id="{44F45F70-C26C-8D46-B9C7-CE8E0FED8D6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552273" y="4849155"/>
            <a:ext cx="1176433" cy="1556511"/>
          </a:xfrm>
          <a:prstGeom prst="rect">
            <a:avLst/>
          </a:prstGeom>
        </p:spPr>
      </p:pic>
      <p:sp>
        <p:nvSpPr>
          <p:cNvPr id="39" name="Tekstvak 38">
            <a:extLst>
              <a:ext uri="{FF2B5EF4-FFF2-40B4-BE49-F238E27FC236}">
                <a16:creationId xmlns:a16="http://schemas.microsoft.com/office/drawing/2014/main" id="{74B5F4CF-7026-5043-9E6B-D4815E5E9169}"/>
              </a:ext>
            </a:extLst>
          </p:cNvPr>
          <p:cNvSpPr txBox="1"/>
          <p:nvPr/>
        </p:nvSpPr>
        <p:spPr>
          <a:xfrm>
            <a:off x="9406652" y="6440946"/>
            <a:ext cx="2443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Lied van Heer Halewijn?</a:t>
            </a: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FCF50619-3F31-3941-B3C5-185DB4836606}"/>
              </a:ext>
            </a:extLst>
          </p:cNvPr>
          <p:cNvSpPr txBox="1"/>
          <p:nvPr/>
        </p:nvSpPr>
        <p:spPr>
          <a:xfrm>
            <a:off x="160064" y="5083467"/>
            <a:ext cx="14897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Let op:</a:t>
            </a:r>
          </a:p>
          <a:p>
            <a:r>
              <a:rPr lang="nl-NL" b="1" dirty="0"/>
              <a:t>Geschreven</a:t>
            </a:r>
          </a:p>
          <a:p>
            <a:r>
              <a:rPr lang="nl-NL" b="1" dirty="0"/>
              <a:t>Teksten vanaf</a:t>
            </a:r>
          </a:p>
          <a:p>
            <a:r>
              <a:rPr lang="nl-NL" b="1" dirty="0"/>
              <a:t>+/–  1100.</a:t>
            </a:r>
          </a:p>
        </p:txBody>
      </p:sp>
      <p:sp>
        <p:nvSpPr>
          <p:cNvPr id="41" name="Pijl omhoog 40">
            <a:extLst>
              <a:ext uri="{FF2B5EF4-FFF2-40B4-BE49-F238E27FC236}">
                <a16:creationId xmlns:a16="http://schemas.microsoft.com/office/drawing/2014/main" id="{C6139BD6-D985-0048-9855-3EF11BE74FB7}"/>
              </a:ext>
            </a:extLst>
          </p:cNvPr>
          <p:cNvSpPr/>
          <p:nvPr/>
        </p:nvSpPr>
        <p:spPr>
          <a:xfrm>
            <a:off x="307574" y="4358952"/>
            <a:ext cx="338667" cy="57833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8" name="vogels_en_nesten (1).mp3">
            <a:hlinkClick r:id="" action="ppaction://media"/>
            <a:extLst>
              <a:ext uri="{FF2B5EF4-FFF2-40B4-BE49-F238E27FC236}">
                <a16:creationId xmlns:a16="http://schemas.microsoft.com/office/drawing/2014/main" id="{5E187804-9816-E042-97C2-C3A8CED03B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78785" y="88927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7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642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1" grpId="0"/>
      <p:bldP spid="2" grpId="0"/>
      <p:bldP spid="5" grpId="0"/>
      <p:bldP spid="15" grpId="0"/>
      <p:bldP spid="16" grpId="0"/>
      <p:bldP spid="19" grpId="0"/>
      <p:bldP spid="19" grpId="1"/>
      <p:bldP spid="22" grpId="0"/>
      <p:bldP spid="27" grpId="0"/>
      <p:bldP spid="29" grpId="0"/>
      <p:bldP spid="31" grpId="0"/>
      <p:bldP spid="32" grpId="0"/>
      <p:bldP spid="12" grpId="0"/>
      <p:bldP spid="36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5E798A2-67B0-CE4D-BCAF-27387C5ED979}"/>
              </a:ext>
            </a:extLst>
          </p:cNvPr>
          <p:cNvSpPr/>
          <p:nvPr/>
        </p:nvSpPr>
        <p:spPr>
          <a:xfrm>
            <a:off x="1998133" y="1111012"/>
            <a:ext cx="1305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Hebban</a:t>
            </a:r>
            <a:r>
              <a:rPr lang="nl-NL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nl-NL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olla</a:t>
            </a:r>
            <a:r>
              <a:rPr lang="nl-NL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nl-NL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vogala</a:t>
            </a:r>
            <a:r>
              <a:rPr lang="nl-NL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nl-NL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nestas</a:t>
            </a:r>
            <a:r>
              <a:rPr lang="nl-NL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nl-NL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hagunnan</a:t>
            </a:r>
            <a:r>
              <a:rPr lang="nl-NL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 </a:t>
            </a:r>
            <a:r>
              <a:rPr lang="nl-NL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hinase</a:t>
            </a:r>
            <a:r>
              <a:rPr lang="nl-NL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nl-NL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hic</a:t>
            </a:r>
            <a:r>
              <a:rPr lang="nl-NL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nl-NL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enda</a:t>
            </a:r>
            <a:r>
              <a:rPr lang="nl-NL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nl-NL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thu</a:t>
            </a:r>
            <a:r>
              <a:rPr lang="nl-NL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 wat </a:t>
            </a:r>
            <a:r>
              <a:rPr lang="nl-NL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unbidan</a:t>
            </a:r>
            <a:r>
              <a:rPr lang="nl-NL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we nu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7B96807-96E4-7A48-82F6-88A1FC4C1746}"/>
              </a:ext>
            </a:extLst>
          </p:cNvPr>
          <p:cNvSpPr txBox="1"/>
          <p:nvPr/>
        </p:nvSpPr>
        <p:spPr>
          <a:xfrm>
            <a:off x="1998133" y="1845733"/>
            <a:ext cx="7552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Hebben alle vogels nesten in aanbouw behalve ik en jij? Waar wachten we op?</a:t>
            </a:r>
          </a:p>
        </p:txBody>
      </p:sp>
      <p:pic>
        <p:nvPicPr>
          <p:cNvPr id="5" name="vogels_en_nesten (1).mp3">
            <a:hlinkClick r:id="" action="ppaction://media"/>
            <a:extLst>
              <a:ext uri="{FF2B5EF4-FFF2-40B4-BE49-F238E27FC236}">
                <a16:creationId xmlns:a16="http://schemas.microsoft.com/office/drawing/2014/main" id="{1EB7448D-D6C4-E645-9F6D-50B246FDEA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8785" y="889278"/>
            <a:ext cx="812800" cy="8128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CDFF7C1B-20E6-8746-B0D8-65359EF7B15E}"/>
              </a:ext>
            </a:extLst>
          </p:cNvPr>
          <p:cNvSpPr txBox="1"/>
          <p:nvPr/>
        </p:nvSpPr>
        <p:spPr>
          <a:xfrm>
            <a:off x="1727052" y="3429000"/>
            <a:ext cx="9653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Het oudst bekende poëtische zinnetje werd omstreeks 1100 in een Engels klooster door een Vlaamse</a:t>
            </a:r>
          </a:p>
          <a:p>
            <a:r>
              <a:rPr lang="nl-NL" dirty="0"/>
              <a:t>monnik op het perkament geschreven toen hij zijn nieuw gesneden pen wilde proberen.</a:t>
            </a:r>
          </a:p>
        </p:txBody>
      </p:sp>
    </p:spTree>
    <p:extLst>
      <p:ext uri="{BB962C8B-B14F-4D97-AF65-F5344CB8AC3E}">
        <p14:creationId xmlns:p14="http://schemas.microsoft.com/office/powerpoint/2010/main" val="53372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ECE1A7D-EEEF-5043-A30F-DC48E76D2A33}"/>
              </a:ext>
            </a:extLst>
          </p:cNvPr>
          <p:cNvSpPr txBox="1"/>
          <p:nvPr/>
        </p:nvSpPr>
        <p:spPr>
          <a:xfrm>
            <a:off x="762001" y="609601"/>
            <a:ext cx="4834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/>
              <a:t>Literaire genres in de middeleeuwen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565F592-1373-2A48-9DB1-A93CB990A7A9}"/>
              </a:ext>
            </a:extLst>
          </p:cNvPr>
          <p:cNvSpPr txBox="1"/>
          <p:nvPr/>
        </p:nvSpPr>
        <p:spPr>
          <a:xfrm>
            <a:off x="762001" y="1811866"/>
            <a:ext cx="5334000" cy="452431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l-NL" b="1" dirty="0"/>
              <a:t>Liederen: didactische/moralistische/amuserende  functie</a:t>
            </a:r>
          </a:p>
          <a:p>
            <a:endParaRPr lang="nl-NL" b="1" dirty="0"/>
          </a:p>
          <a:p>
            <a:r>
              <a:rPr lang="nl-NL" dirty="0"/>
              <a:t>Geestelijke:	grootste groep liederen</a:t>
            </a:r>
          </a:p>
          <a:p>
            <a:r>
              <a:rPr lang="nl-NL" dirty="0"/>
              <a:t>Wereldlijke:	– ballades (verhalend, Halewijn)</a:t>
            </a:r>
          </a:p>
          <a:p>
            <a:r>
              <a:rPr lang="nl-NL" dirty="0"/>
              <a:t>		– histories (geschiedenissen)</a:t>
            </a:r>
          </a:p>
          <a:p>
            <a:r>
              <a:rPr lang="nl-NL" dirty="0"/>
              <a:t>		– minneliederen/hoofse lyriek</a:t>
            </a:r>
          </a:p>
          <a:p>
            <a:r>
              <a:rPr lang="nl-NL" dirty="0"/>
              <a:t>		– elegieën (rouwdichten, 			</a:t>
            </a:r>
            <a:r>
              <a:rPr lang="nl-NL" dirty="0" err="1"/>
              <a:t>Egidiuslied</a:t>
            </a:r>
            <a:r>
              <a:rPr lang="nl-NL" dirty="0"/>
              <a:t>)</a:t>
            </a:r>
          </a:p>
          <a:p>
            <a:r>
              <a:rPr lang="nl-NL" dirty="0"/>
              <a:t>		</a:t>
            </a:r>
          </a:p>
          <a:p>
            <a:endParaRPr lang="nl-NL" dirty="0"/>
          </a:p>
          <a:p>
            <a:r>
              <a:rPr lang="nl-NL" dirty="0"/>
              <a:t>		</a:t>
            </a:r>
          </a:p>
          <a:p>
            <a:r>
              <a:rPr lang="nl-NL" dirty="0"/>
              <a:t>	 Zie ook: </a:t>
            </a:r>
            <a:r>
              <a:rPr lang="nl-NL" dirty="0">
                <a:hlinkClick r:id="rId2"/>
              </a:rPr>
              <a:t>https://www.youtube.com/watch?v=0NvZ89hxbl</a:t>
            </a:r>
            <a:endParaRPr lang="nl-NL" dirty="0"/>
          </a:p>
          <a:p>
            <a:r>
              <a:rPr lang="nl-NL" dirty="0"/>
              <a:t> 	</a:t>
            </a:r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932D71C-D9D5-EC42-A384-66689750301E}"/>
              </a:ext>
            </a:extLst>
          </p:cNvPr>
          <p:cNvSpPr txBox="1"/>
          <p:nvPr/>
        </p:nvSpPr>
        <p:spPr>
          <a:xfrm>
            <a:off x="6553200" y="1811865"/>
            <a:ext cx="5283200" cy="507831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l-NL" b="1" dirty="0"/>
              <a:t>Geestelijke letterkunde, moralistisch en belerend:  in de hemel komen is het hoogste doel</a:t>
            </a:r>
          </a:p>
          <a:p>
            <a:endParaRPr lang="nl-NL" dirty="0"/>
          </a:p>
          <a:p>
            <a:r>
              <a:rPr lang="nl-NL" dirty="0"/>
              <a:t>Exempelen:  	verhalen over goed en kwaad</a:t>
            </a:r>
          </a:p>
          <a:p>
            <a:r>
              <a:rPr lang="nl-NL" dirty="0"/>
              <a:t>Heiligenlevens: 	het leven van een heilige</a:t>
            </a:r>
          </a:p>
          <a:p>
            <a:r>
              <a:rPr lang="nl-NL" dirty="0"/>
              <a:t>Marialegenden:	verhalen waarin Maria haar</a:t>
            </a:r>
          </a:p>
          <a:p>
            <a:r>
              <a:rPr lang="nl-NL" dirty="0"/>
              <a:t>		volgelingen redt of beloont.</a:t>
            </a:r>
          </a:p>
          <a:p>
            <a:r>
              <a:rPr lang="nl-NL" dirty="0"/>
              <a:t>Mystiek:		individuele godsbeleving</a:t>
            </a:r>
          </a:p>
          <a:p>
            <a:endParaRPr lang="nl-NL" dirty="0"/>
          </a:p>
          <a:p>
            <a:r>
              <a:rPr lang="nl-NL" dirty="0"/>
              <a:t>Voorbeeld: 	Beatrijs, Lidewij de maagd van 		Schiedam, </a:t>
            </a:r>
            <a:r>
              <a:rPr lang="nl-NL" dirty="0" err="1"/>
              <a:t>Hadewych</a:t>
            </a:r>
            <a:endParaRPr lang="nl-NL" dirty="0"/>
          </a:p>
          <a:p>
            <a:endParaRPr lang="nl-NL" dirty="0"/>
          </a:p>
          <a:p>
            <a:r>
              <a:rPr lang="nl-NL" dirty="0"/>
              <a:t>Zie ook: 		 </a:t>
            </a:r>
            <a:r>
              <a:rPr lang="nl-NL" dirty="0">
                <a:hlinkClick r:id="rId3"/>
              </a:rPr>
              <a:t>https://www.youtube.com/watch?v=o8v_ZN1FCjU</a:t>
            </a:r>
            <a:endParaRPr lang="nl-NL" dirty="0"/>
          </a:p>
          <a:p>
            <a:endParaRPr lang="nl-NL" dirty="0"/>
          </a:p>
          <a:p>
            <a:r>
              <a:rPr lang="nl-NL" dirty="0"/>
              <a:t>En </a:t>
            </a:r>
            <a:r>
              <a:rPr lang="nl-NL" dirty="0">
                <a:hlinkClick r:id="rId4"/>
              </a:rPr>
              <a:t>https://www.npostart.nl</a:t>
            </a:r>
            <a:r>
              <a:rPr lang="nl-NL">
                <a:hlinkClick r:id="rId4"/>
              </a:rPr>
              <a:t>/WO_NTR_426228</a:t>
            </a:r>
            <a:endParaRPr lang="nl-NL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9662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76724-9210-E743-BDBF-8B6F397B3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zeven hoofdzonden		 zeven deugden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3A8BB37-F4C3-6D44-96ED-4FD6056F5B0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 err="1"/>
              <a:t>Superbia</a:t>
            </a:r>
            <a:r>
              <a:rPr lang="nl-NL" dirty="0"/>
              <a:t> (hoogmoed, ijdelheid)</a:t>
            </a:r>
          </a:p>
          <a:p>
            <a:r>
              <a:rPr lang="nl-NL" dirty="0" err="1"/>
              <a:t>Avaritia</a:t>
            </a:r>
            <a:r>
              <a:rPr lang="nl-NL" dirty="0"/>
              <a:t> (hebzucht, gierigheid)</a:t>
            </a:r>
          </a:p>
          <a:p>
            <a:r>
              <a:rPr lang="nl-NL" dirty="0" err="1"/>
              <a:t>Luxuria</a:t>
            </a:r>
            <a:r>
              <a:rPr lang="nl-NL" dirty="0"/>
              <a:t> (lust, onkuisheid)</a:t>
            </a:r>
          </a:p>
          <a:p>
            <a:r>
              <a:rPr lang="nl-NL" dirty="0" err="1"/>
              <a:t>Invidia</a:t>
            </a:r>
            <a:r>
              <a:rPr lang="nl-NL" dirty="0"/>
              <a:t> (jaloezie)</a:t>
            </a:r>
          </a:p>
          <a:p>
            <a:r>
              <a:rPr lang="nl-NL" dirty="0" err="1"/>
              <a:t>Gula</a:t>
            </a:r>
            <a:r>
              <a:rPr lang="nl-NL" dirty="0"/>
              <a:t> (gulzigheid, vraatzucht)</a:t>
            </a:r>
          </a:p>
          <a:p>
            <a:r>
              <a:rPr lang="nl-NL" dirty="0" err="1"/>
              <a:t>Ira</a:t>
            </a:r>
            <a:r>
              <a:rPr lang="nl-NL" dirty="0"/>
              <a:t> (woede, wraak)</a:t>
            </a:r>
          </a:p>
          <a:p>
            <a:r>
              <a:rPr lang="nl-NL" dirty="0" err="1"/>
              <a:t>Acedia</a:t>
            </a:r>
            <a:r>
              <a:rPr lang="nl-NL" dirty="0"/>
              <a:t> (gemakzucht, luiheid)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2E1BB95-4BB6-0C4D-8D4D-2288B94E476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 err="1"/>
              <a:t>Prudentia</a:t>
            </a:r>
            <a:r>
              <a:rPr lang="nl-NL" dirty="0"/>
              <a:t> (wijsheid)</a:t>
            </a:r>
          </a:p>
          <a:p>
            <a:r>
              <a:rPr lang="nl-NL" dirty="0" err="1"/>
              <a:t>Iustitia</a:t>
            </a:r>
            <a:r>
              <a:rPr lang="nl-NL" dirty="0"/>
              <a:t> (rechtvaardigheid)</a:t>
            </a:r>
          </a:p>
          <a:p>
            <a:r>
              <a:rPr lang="nl-NL" dirty="0"/>
              <a:t>Temperantia (zelfbeheersing)</a:t>
            </a:r>
          </a:p>
          <a:p>
            <a:r>
              <a:rPr lang="nl-NL" dirty="0" err="1"/>
              <a:t>Fortitudo</a:t>
            </a:r>
            <a:r>
              <a:rPr lang="nl-NL" dirty="0"/>
              <a:t> (moed)</a:t>
            </a:r>
          </a:p>
          <a:p>
            <a:r>
              <a:rPr lang="nl-NL" dirty="0"/>
              <a:t>Fides (geloof)</a:t>
            </a:r>
          </a:p>
          <a:p>
            <a:r>
              <a:rPr lang="nl-NL" dirty="0" err="1"/>
              <a:t>Spes</a:t>
            </a:r>
            <a:r>
              <a:rPr lang="nl-NL" dirty="0"/>
              <a:t> (hoop)</a:t>
            </a:r>
          </a:p>
          <a:p>
            <a:r>
              <a:rPr lang="nl-NL" dirty="0"/>
              <a:t>Caritas (naastenliefde)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FE6DF76-DFAF-3F4D-B354-C0814FC0FF1E}"/>
              </a:ext>
            </a:extLst>
          </p:cNvPr>
          <p:cNvSpPr txBox="1"/>
          <p:nvPr/>
        </p:nvSpPr>
        <p:spPr>
          <a:xfrm>
            <a:off x="1540041" y="6358553"/>
            <a:ext cx="138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Ticket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/>
              <a:t>hell</a:t>
            </a:r>
            <a:endParaRPr lang="nl-NL" dirty="0"/>
          </a:p>
        </p:txBody>
      </p:sp>
      <p:sp>
        <p:nvSpPr>
          <p:cNvPr id="6" name="Pijl links 5">
            <a:extLst>
              <a:ext uri="{FF2B5EF4-FFF2-40B4-BE49-F238E27FC236}">
                <a16:creationId xmlns:a16="http://schemas.microsoft.com/office/drawing/2014/main" id="{F32A12B8-0D89-2343-AD52-F86C3296D295}"/>
              </a:ext>
            </a:extLst>
          </p:cNvPr>
          <p:cNvSpPr/>
          <p:nvPr/>
        </p:nvSpPr>
        <p:spPr>
          <a:xfrm rot="16200000">
            <a:off x="2540321" y="5778097"/>
            <a:ext cx="878306" cy="2887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Pijl links 6">
            <a:extLst>
              <a:ext uri="{FF2B5EF4-FFF2-40B4-BE49-F238E27FC236}">
                <a16:creationId xmlns:a16="http://schemas.microsoft.com/office/drawing/2014/main" id="{A389453D-1D2D-664F-8A1A-A61DBA1B0388}"/>
              </a:ext>
            </a:extLst>
          </p:cNvPr>
          <p:cNvSpPr/>
          <p:nvPr/>
        </p:nvSpPr>
        <p:spPr>
          <a:xfrm rot="16200000">
            <a:off x="7238661" y="5762852"/>
            <a:ext cx="878306" cy="2887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B9CFB93C-EF15-5546-98FB-F62033C379E4}"/>
              </a:ext>
            </a:extLst>
          </p:cNvPr>
          <p:cNvSpPr txBox="1"/>
          <p:nvPr/>
        </p:nvSpPr>
        <p:spPr>
          <a:xfrm>
            <a:off x="6712274" y="6358553"/>
            <a:ext cx="1849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Ticket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heaven</a:t>
            </a:r>
            <a:r>
              <a:rPr lang="nl-NL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24161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235FECA-999B-F044-8173-50A07EBE4225}"/>
              </a:ext>
            </a:extLst>
          </p:cNvPr>
          <p:cNvSpPr txBox="1"/>
          <p:nvPr/>
        </p:nvSpPr>
        <p:spPr>
          <a:xfrm>
            <a:off x="982133" y="1473200"/>
            <a:ext cx="1063291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Huiswerk:</a:t>
            </a:r>
          </a:p>
          <a:p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Maak opdracht 18 p. 48 en 49, behalve vraag 4.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Zoek op internet een samenvatting van het verhaal van Beatrijs. Waarom noemen we dit een Marialegende?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Welke zondes heeft Beatrijs begaan en welke deugden hebben haar gered?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0049083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1217</TotalTime>
  <Words>1469</Words>
  <Application>Microsoft Macintosh PowerPoint</Application>
  <PresentationFormat>Breedbeeld</PresentationFormat>
  <Paragraphs>274</Paragraphs>
  <Slides>20</Slides>
  <Notes>8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5" baseType="lpstr">
      <vt:lpstr>Apple Chancery</vt:lpstr>
      <vt:lpstr>Arial</vt:lpstr>
      <vt:lpstr>Calibri</vt:lpstr>
      <vt:lpstr>Calibri Light</vt:lpstr>
      <vt:lpstr>Kantoorthema</vt:lpstr>
      <vt:lpstr>Middelnederlandse literatuur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zeven hoofdzonden   zeven deugden</vt:lpstr>
      <vt:lpstr>PowerPoint-presentatie</vt:lpstr>
      <vt:lpstr>PowerPoint-presentatie</vt:lpstr>
      <vt:lpstr>PowerPoint-presentatie</vt:lpstr>
      <vt:lpstr>PowerPoint-presentatie</vt:lpstr>
      <vt:lpstr>1. Wat moet een man doen, die verliefd wordt? </vt:lpstr>
      <vt:lpstr>1. Wat moet een man doen, die verliefd wordt? </vt:lpstr>
      <vt:lpstr>2. Een vrouw zit met drie mannen aan tafel. Welke vindt ze het leukst? </vt:lpstr>
      <vt:lpstr>2. Een vrouw zit met drie mannen aan tafel. Welke vindt ze het leukst? </vt:lpstr>
      <vt:lpstr>3. Waaraan kan je zien dat een man een vrouw oprecht liefheeft? </vt:lpstr>
      <vt:lpstr>3. Waaraan kan je zien dat een man een vrouw oprecht liefheeft? 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Middelnederlandse literatuur</dc:title>
  <dc:creator>Josje Kuenen</dc:creator>
  <cp:lastModifiedBy>Josje Kuenen</cp:lastModifiedBy>
  <cp:revision>29</cp:revision>
  <dcterms:created xsi:type="dcterms:W3CDTF">2020-11-18T17:44:52Z</dcterms:created>
  <dcterms:modified xsi:type="dcterms:W3CDTF">2020-11-26T18:16:30Z</dcterms:modified>
</cp:coreProperties>
</file>