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693"/>
  </p:normalViewPr>
  <p:slideViewPr>
    <p:cSldViewPr snapToGrid="0" snapToObjects="1" showGuides="1">
      <p:cViewPr varScale="1">
        <p:scale>
          <a:sx n="106" d="100"/>
          <a:sy n="106" d="100"/>
        </p:scale>
        <p:origin x="208" y="236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tten.overheid.nl/jci1.3:c:BWBR0002399&amp;artikel=25a&amp;g=2020-11-08&amp;z=2020-11-08" TargetMode="External"/><Relationship Id="rId2" Type="http://schemas.openxmlformats.org/officeDocument/2006/relationships/hyperlink" Target="https://wetten.overheid.nl/BWBR0002628/2020-04-01#Paragraaf2_Artikel2" TargetMode="External"/><Relationship Id="rId1" Type="http://schemas.openxmlformats.org/officeDocument/2006/relationships/slideLayout" Target="../slideLayouts/slideLayout2.xml"/><Relationship Id="rId5" Type="http://schemas.openxmlformats.org/officeDocument/2006/relationships/hyperlink" Target="https://wetten.overheid.nl/BWBR0002628/2020-04-01#Paragraaf2" TargetMode="External"/><Relationship Id="rId4" Type="http://schemas.openxmlformats.org/officeDocument/2006/relationships/hyperlink" Target="https://wetten.overheid.nl/jci1.3:c:BWBR0002399&amp;artikel=58a&amp;g=2020-11-08&amp;z=2020-11-0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etten.overheid.nl/jci1.3:c:BWBR0002399&amp;artikel=25a&amp;g=2020-11-08&amp;z=2020-11-08" TargetMode="External"/><Relationship Id="rId2" Type="http://schemas.openxmlformats.org/officeDocument/2006/relationships/hyperlink" Target="https://wetten.overheid.nl/BWBR0002628/2020-04-01#Paragraaf2_Artikel2" TargetMode="External"/><Relationship Id="rId1" Type="http://schemas.openxmlformats.org/officeDocument/2006/relationships/slideLayout" Target="../slideLayouts/slideLayout2.xml"/><Relationship Id="rId5" Type="http://schemas.openxmlformats.org/officeDocument/2006/relationships/hyperlink" Target="https://wetten.overheid.nl/BWBR0002628/2020-04-01#Paragraaf2" TargetMode="External"/><Relationship Id="rId4" Type="http://schemas.openxmlformats.org/officeDocument/2006/relationships/hyperlink" Target="https://wetten.overheid.nl/jci1.3:c:BWBR0002399&amp;artikel=58a&amp;g=2020-11-08&amp;z=2020-11-0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C96E43-BF95-B94C-8E37-E2B3ABAA55AC}"/>
              </a:ext>
            </a:extLst>
          </p:cNvPr>
          <p:cNvSpPr>
            <a:spLocks noGrp="1"/>
          </p:cNvSpPr>
          <p:nvPr>
            <p:ph type="ctrTitle"/>
          </p:nvPr>
        </p:nvSpPr>
        <p:spPr/>
        <p:txBody>
          <a:bodyPr/>
          <a:lstStyle/>
          <a:p>
            <a:r>
              <a:rPr lang="nl-NL" dirty="0"/>
              <a:t>Nederlands, grammatica</a:t>
            </a:r>
          </a:p>
        </p:txBody>
      </p:sp>
      <p:sp>
        <p:nvSpPr>
          <p:cNvPr id="3" name="Ondertitel 2">
            <a:extLst>
              <a:ext uri="{FF2B5EF4-FFF2-40B4-BE49-F238E27FC236}">
                <a16:creationId xmlns:a16="http://schemas.microsoft.com/office/drawing/2014/main" id="{0E275980-34AF-0A46-8CBA-734C1408313A}"/>
              </a:ext>
            </a:extLst>
          </p:cNvPr>
          <p:cNvSpPr>
            <a:spLocks noGrp="1"/>
          </p:cNvSpPr>
          <p:nvPr>
            <p:ph type="subTitle" idx="1"/>
          </p:nvPr>
        </p:nvSpPr>
        <p:spPr/>
        <p:txBody>
          <a:bodyPr/>
          <a:lstStyle/>
          <a:p>
            <a:r>
              <a:rPr lang="nl-NL" dirty="0"/>
              <a:t>Josje Kuenen, V3Y</a:t>
            </a:r>
          </a:p>
        </p:txBody>
      </p:sp>
    </p:spTree>
    <p:extLst>
      <p:ext uri="{BB962C8B-B14F-4D97-AF65-F5344CB8AC3E}">
        <p14:creationId xmlns:p14="http://schemas.microsoft.com/office/powerpoint/2010/main" val="45176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3E4672-6AAD-F14A-A480-58CF4F786A19}"/>
              </a:ext>
            </a:extLst>
          </p:cNvPr>
          <p:cNvSpPr>
            <a:spLocks noGrp="1"/>
          </p:cNvSpPr>
          <p:nvPr>
            <p:ph type="title"/>
          </p:nvPr>
        </p:nvSpPr>
        <p:spPr/>
        <p:txBody>
          <a:bodyPr/>
          <a:lstStyle/>
          <a:p>
            <a:r>
              <a:rPr lang="nl-NL" dirty="0"/>
              <a:t>maken</a:t>
            </a:r>
          </a:p>
        </p:txBody>
      </p:sp>
      <p:sp>
        <p:nvSpPr>
          <p:cNvPr id="3" name="Tijdelijke aanduiding voor inhoud 2">
            <a:extLst>
              <a:ext uri="{FF2B5EF4-FFF2-40B4-BE49-F238E27FC236}">
                <a16:creationId xmlns:a16="http://schemas.microsoft.com/office/drawing/2014/main" id="{324BED9A-C26F-314A-9BC1-582D3906AD1B}"/>
              </a:ext>
            </a:extLst>
          </p:cNvPr>
          <p:cNvSpPr>
            <a:spLocks noGrp="1"/>
          </p:cNvSpPr>
          <p:nvPr>
            <p:ph idx="1"/>
          </p:nvPr>
        </p:nvSpPr>
        <p:spPr/>
        <p:txBody>
          <a:bodyPr/>
          <a:lstStyle/>
          <a:p>
            <a:r>
              <a:rPr lang="nl-NL" dirty="0"/>
              <a:t>Opdracht 2, p. 30 Nieuw Nederlands</a:t>
            </a:r>
          </a:p>
          <a:p>
            <a:r>
              <a:rPr lang="nl-NL" dirty="0"/>
              <a:t>Lastig? Maak elke dag een oefening via </a:t>
            </a:r>
            <a:r>
              <a:rPr lang="nl-NL" dirty="0" err="1"/>
              <a:t>Cambiumned</a:t>
            </a:r>
            <a:r>
              <a:rPr lang="nl-NL"/>
              <a:t>!</a:t>
            </a:r>
            <a:endParaRPr lang="nl-NL" dirty="0"/>
          </a:p>
        </p:txBody>
      </p:sp>
    </p:spTree>
    <p:extLst>
      <p:ext uri="{BB962C8B-B14F-4D97-AF65-F5344CB8AC3E}">
        <p14:creationId xmlns:p14="http://schemas.microsoft.com/office/powerpoint/2010/main" val="63573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73EC9A-880F-7D4D-8924-2D60DC27A98F}"/>
              </a:ext>
            </a:extLst>
          </p:cNvPr>
          <p:cNvSpPr>
            <a:spLocks noGrp="1"/>
          </p:cNvSpPr>
          <p:nvPr>
            <p:ph type="title"/>
          </p:nvPr>
        </p:nvSpPr>
        <p:spPr/>
        <p:txBody>
          <a:bodyPr/>
          <a:lstStyle/>
          <a:p>
            <a:r>
              <a:rPr lang="nl-NL" dirty="0"/>
              <a:t>agenda</a:t>
            </a:r>
          </a:p>
        </p:txBody>
      </p:sp>
      <p:sp>
        <p:nvSpPr>
          <p:cNvPr id="3" name="Tijdelijke aanduiding voor inhoud 2">
            <a:extLst>
              <a:ext uri="{FF2B5EF4-FFF2-40B4-BE49-F238E27FC236}">
                <a16:creationId xmlns:a16="http://schemas.microsoft.com/office/drawing/2014/main" id="{B817BE3B-5915-A046-BAB6-E925E7151094}"/>
              </a:ext>
            </a:extLst>
          </p:cNvPr>
          <p:cNvSpPr>
            <a:spLocks noGrp="1"/>
          </p:cNvSpPr>
          <p:nvPr>
            <p:ph idx="1"/>
          </p:nvPr>
        </p:nvSpPr>
        <p:spPr/>
        <p:txBody>
          <a:bodyPr/>
          <a:lstStyle/>
          <a:p>
            <a:r>
              <a:rPr lang="nl-NL" dirty="0"/>
              <a:t>Datum plannen voor boektoets 1</a:t>
            </a:r>
          </a:p>
          <a:p>
            <a:r>
              <a:rPr lang="nl-NL" dirty="0"/>
              <a:t>Onderwerp van komende weken: zinsdelen</a:t>
            </a:r>
          </a:p>
          <a:p>
            <a:r>
              <a:rPr lang="nl-NL" dirty="0"/>
              <a:t>Toets zinsdelen week 48 (eind november)</a:t>
            </a:r>
          </a:p>
          <a:p>
            <a:r>
              <a:rPr lang="nl-NL" dirty="0"/>
              <a:t>Vind je grammatica moeilijk? Maak voor jezelf extra oefeningen via </a:t>
            </a:r>
            <a:r>
              <a:rPr lang="nl-NL" dirty="0" err="1"/>
              <a:t>Cambiumned</a:t>
            </a:r>
            <a:r>
              <a:rPr lang="nl-NL" dirty="0"/>
              <a:t>!</a:t>
            </a:r>
          </a:p>
        </p:txBody>
      </p:sp>
    </p:spTree>
    <p:extLst>
      <p:ext uri="{BB962C8B-B14F-4D97-AF65-F5344CB8AC3E}">
        <p14:creationId xmlns:p14="http://schemas.microsoft.com/office/powerpoint/2010/main" val="418235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8D50BA-B6AA-3742-AAAB-82C1C12F40E8}"/>
              </a:ext>
            </a:extLst>
          </p:cNvPr>
          <p:cNvSpPr>
            <a:spLocks noGrp="1"/>
          </p:cNvSpPr>
          <p:nvPr>
            <p:ph type="title"/>
          </p:nvPr>
        </p:nvSpPr>
        <p:spPr/>
        <p:txBody>
          <a:bodyPr/>
          <a:lstStyle/>
          <a:p>
            <a:r>
              <a:rPr lang="nl-NL" dirty="0"/>
              <a:t>Waarom grammatica?</a:t>
            </a:r>
          </a:p>
        </p:txBody>
      </p:sp>
      <p:sp>
        <p:nvSpPr>
          <p:cNvPr id="3" name="Tijdelijke aanduiding voor inhoud 2">
            <a:extLst>
              <a:ext uri="{FF2B5EF4-FFF2-40B4-BE49-F238E27FC236}">
                <a16:creationId xmlns:a16="http://schemas.microsoft.com/office/drawing/2014/main" id="{46B75BB3-77C3-6948-8012-031F752D0210}"/>
              </a:ext>
            </a:extLst>
          </p:cNvPr>
          <p:cNvSpPr>
            <a:spLocks noGrp="1"/>
          </p:cNvSpPr>
          <p:nvPr>
            <p:ph idx="1"/>
          </p:nvPr>
        </p:nvSpPr>
        <p:spPr/>
        <p:txBody>
          <a:bodyPr/>
          <a:lstStyle/>
          <a:p>
            <a:pPr marL="0" indent="0">
              <a:buNone/>
            </a:pPr>
            <a:r>
              <a:rPr lang="nl-NL" dirty="0"/>
              <a:t>Om te verklaren waarom dit geen ‘goed’ Nederlands is en zelf geen fouten te maken.</a:t>
            </a:r>
          </a:p>
          <a:p>
            <a:endParaRPr lang="nl-NL" dirty="0"/>
          </a:p>
          <a:p>
            <a:r>
              <a:rPr lang="nl-NL" dirty="0"/>
              <a:t>Hun hebben een huis van d’r eigen.</a:t>
            </a:r>
          </a:p>
          <a:p>
            <a:r>
              <a:rPr lang="nl-NL" dirty="0"/>
              <a:t>Zij heeft me vriend afgepakt!</a:t>
            </a:r>
          </a:p>
          <a:p>
            <a:r>
              <a:rPr lang="nl-NL" dirty="0"/>
              <a:t>Die meisje praat de hele tijd.</a:t>
            </a:r>
          </a:p>
          <a:p>
            <a:r>
              <a:rPr lang="nl-NL" dirty="0"/>
              <a:t>Je weet zelf!</a:t>
            </a:r>
          </a:p>
          <a:p>
            <a:endParaRPr lang="nl-NL" dirty="0"/>
          </a:p>
          <a:p>
            <a:endParaRPr lang="nl-NL" dirty="0"/>
          </a:p>
        </p:txBody>
      </p:sp>
    </p:spTree>
    <p:extLst>
      <p:ext uri="{BB962C8B-B14F-4D97-AF65-F5344CB8AC3E}">
        <p14:creationId xmlns:p14="http://schemas.microsoft.com/office/powerpoint/2010/main" val="328798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CC338-B8DF-EC40-9A57-17C3521255B6}"/>
              </a:ext>
            </a:extLst>
          </p:cNvPr>
          <p:cNvSpPr>
            <a:spLocks noGrp="1"/>
          </p:cNvSpPr>
          <p:nvPr>
            <p:ph type="title"/>
          </p:nvPr>
        </p:nvSpPr>
        <p:spPr/>
        <p:txBody>
          <a:bodyPr>
            <a:noAutofit/>
          </a:bodyPr>
          <a:lstStyle/>
          <a:p>
            <a:r>
              <a:rPr lang="nl-NL" sz="3200" dirty="0"/>
              <a:t>Waarom grammatica? Om teksten te begrijpen, bijvoorbeeld over de leerplicht.</a:t>
            </a:r>
          </a:p>
        </p:txBody>
      </p:sp>
      <p:sp>
        <p:nvSpPr>
          <p:cNvPr id="3" name="Tijdelijke aanduiding voor inhoud 2">
            <a:extLst>
              <a:ext uri="{FF2B5EF4-FFF2-40B4-BE49-F238E27FC236}">
                <a16:creationId xmlns:a16="http://schemas.microsoft.com/office/drawing/2014/main" id="{13EBBFB3-3E18-4946-AD0E-03B3DA5F8DFC}"/>
              </a:ext>
            </a:extLst>
          </p:cNvPr>
          <p:cNvSpPr>
            <a:spLocks noGrp="1"/>
          </p:cNvSpPr>
          <p:nvPr>
            <p:ph idx="1"/>
          </p:nvPr>
        </p:nvSpPr>
        <p:spPr/>
        <p:txBody>
          <a:bodyPr>
            <a:normAutofit lnSpcReduction="10000"/>
          </a:bodyPr>
          <a:lstStyle/>
          <a:p>
            <a:r>
              <a:rPr lang="nl-NL" dirty="0"/>
              <a:t>De in </a:t>
            </a:r>
            <a:r>
              <a:rPr lang="nl-NL" u="sng" dirty="0">
                <a:hlinkClick r:id="rId2"/>
              </a:rPr>
              <a:t>artikel 2, eerste lid</a:t>
            </a:r>
            <a:r>
              <a:rPr lang="nl-NL" dirty="0"/>
              <a:t>, bedoelde personen zijn verplicht te zorgen dat de jongere overeenkomstig de bepalingen van deze paragraaf staat ingeschreven als leerling of deelnemer bij een school of instelling die volledig dagonderwijs, een bij de wet geregelde combinatie van leren en werken, een onderwijsprogramma als bedoeld in </a:t>
            </a:r>
            <a:r>
              <a:rPr lang="nl-NL" u="sng" dirty="0">
                <a:hlinkClick r:id="rId3"/>
              </a:rPr>
              <a:t>artikel 25a, derde lid, onderdeel d, van de Wet op het voortgezet onderwijs</a:t>
            </a:r>
            <a:r>
              <a:rPr lang="nl-NL" dirty="0"/>
              <a:t>, dan wel een onderwijsprogramma als bedoeld in </a:t>
            </a:r>
            <a:r>
              <a:rPr lang="nl-NL" u="sng" dirty="0">
                <a:hlinkClick r:id="rId4"/>
              </a:rPr>
              <a:t>artikel 58a, derde lid, onderdeel d, van de Wet op het voortgezet onderwijs</a:t>
            </a:r>
            <a:r>
              <a:rPr lang="nl-NL" dirty="0"/>
              <a:t> verzorgt en dat hij deze school of instelling na inschrijving geregeld bezoekt, als:</a:t>
            </a:r>
          </a:p>
          <a:p>
            <a:r>
              <a:rPr lang="nl-NL" b="1" dirty="0"/>
              <a:t>a. </a:t>
            </a:r>
            <a:r>
              <a:rPr lang="nl-NL" dirty="0"/>
              <a:t>ten aanzien van de jongere de leerplicht, bedoeld in </a:t>
            </a:r>
            <a:r>
              <a:rPr lang="nl-NL" u="sng" dirty="0">
                <a:hlinkClick r:id="rId5"/>
              </a:rPr>
              <a:t>paragraaf 2</a:t>
            </a:r>
            <a:r>
              <a:rPr lang="nl-NL" dirty="0"/>
              <a:t> van deze wet is geëindigd, en</a:t>
            </a:r>
          </a:p>
          <a:p>
            <a:r>
              <a:rPr lang="nl-NL" b="1" dirty="0"/>
              <a:t>b. </a:t>
            </a:r>
            <a:r>
              <a:rPr lang="nl-NL" dirty="0"/>
              <a:t>de jongere geen startkwalificatie heeft behaald.</a:t>
            </a:r>
          </a:p>
          <a:p>
            <a:endParaRPr lang="nl-NL" dirty="0"/>
          </a:p>
        </p:txBody>
      </p:sp>
    </p:spTree>
    <p:extLst>
      <p:ext uri="{BB962C8B-B14F-4D97-AF65-F5344CB8AC3E}">
        <p14:creationId xmlns:p14="http://schemas.microsoft.com/office/powerpoint/2010/main" val="93865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CC338-B8DF-EC40-9A57-17C3521255B6}"/>
              </a:ext>
            </a:extLst>
          </p:cNvPr>
          <p:cNvSpPr>
            <a:spLocks noGrp="1"/>
          </p:cNvSpPr>
          <p:nvPr>
            <p:ph type="title"/>
          </p:nvPr>
        </p:nvSpPr>
        <p:spPr/>
        <p:txBody>
          <a:bodyPr>
            <a:noAutofit/>
          </a:bodyPr>
          <a:lstStyle/>
          <a:p>
            <a:r>
              <a:rPr lang="nl-NL" sz="3200" dirty="0"/>
              <a:t>De </a:t>
            </a:r>
            <a:r>
              <a:rPr lang="nl-NL" sz="3200" dirty="0">
                <a:solidFill>
                  <a:schemeClr val="accent6">
                    <a:lumMod val="50000"/>
                  </a:schemeClr>
                </a:solidFill>
              </a:rPr>
              <a:t>paarse tekstonderdelen </a:t>
            </a:r>
            <a:r>
              <a:rPr lang="nl-NL" sz="3200" dirty="0"/>
              <a:t>horen bij elkaar.</a:t>
            </a:r>
          </a:p>
        </p:txBody>
      </p:sp>
      <p:sp>
        <p:nvSpPr>
          <p:cNvPr id="3" name="Tijdelijke aanduiding voor inhoud 2">
            <a:extLst>
              <a:ext uri="{FF2B5EF4-FFF2-40B4-BE49-F238E27FC236}">
                <a16:creationId xmlns:a16="http://schemas.microsoft.com/office/drawing/2014/main" id="{13EBBFB3-3E18-4946-AD0E-03B3DA5F8DFC}"/>
              </a:ext>
            </a:extLst>
          </p:cNvPr>
          <p:cNvSpPr>
            <a:spLocks noGrp="1"/>
          </p:cNvSpPr>
          <p:nvPr>
            <p:ph idx="1"/>
          </p:nvPr>
        </p:nvSpPr>
        <p:spPr/>
        <p:txBody>
          <a:bodyPr>
            <a:normAutofit lnSpcReduction="10000"/>
          </a:bodyPr>
          <a:lstStyle/>
          <a:p>
            <a:r>
              <a:rPr lang="nl-NL" dirty="0">
                <a:solidFill>
                  <a:srgbClr val="7030A0"/>
                </a:solidFill>
              </a:rPr>
              <a:t>De</a:t>
            </a:r>
            <a:r>
              <a:rPr lang="nl-NL" dirty="0"/>
              <a:t> in </a:t>
            </a:r>
            <a:r>
              <a:rPr lang="nl-NL" u="sng" dirty="0">
                <a:hlinkClick r:id="rId2"/>
              </a:rPr>
              <a:t>artikel 2, eerste lid</a:t>
            </a:r>
            <a:r>
              <a:rPr lang="nl-NL" dirty="0"/>
              <a:t>, bedoelde </a:t>
            </a:r>
            <a:r>
              <a:rPr lang="nl-NL" dirty="0">
                <a:solidFill>
                  <a:srgbClr val="7030A0"/>
                </a:solidFill>
              </a:rPr>
              <a:t>personen zijn verplicht te zorgen dat de jongere </a:t>
            </a:r>
            <a:r>
              <a:rPr lang="nl-NL" dirty="0"/>
              <a:t>overeenkomstig de bepalingen van deze paragraaf </a:t>
            </a:r>
            <a:r>
              <a:rPr lang="nl-NL" dirty="0">
                <a:solidFill>
                  <a:srgbClr val="7030A0"/>
                </a:solidFill>
              </a:rPr>
              <a:t>staat ingeschreven als leerling of deelnemer bij een school</a:t>
            </a:r>
            <a:r>
              <a:rPr lang="nl-NL" dirty="0"/>
              <a:t> of instelling die volledig dagonderwijs, een bij de wet geregelde combinatie van leren en werken, een onderwijsprogramma als bedoeld in </a:t>
            </a:r>
            <a:r>
              <a:rPr lang="nl-NL" u="sng" dirty="0">
                <a:hlinkClick r:id="rId3"/>
              </a:rPr>
              <a:t>artikel 25a, derde lid, onderdeel d, van de Wet op het voortgezet onderwijs</a:t>
            </a:r>
            <a:r>
              <a:rPr lang="nl-NL" dirty="0"/>
              <a:t>, dan wel een onderwijsprogramma als bedoeld in </a:t>
            </a:r>
            <a:r>
              <a:rPr lang="nl-NL" u="sng" dirty="0">
                <a:hlinkClick r:id="rId4"/>
              </a:rPr>
              <a:t>artikel 58a, derde lid, onderdeel d, van de Wet op het voortgezet onderwijs</a:t>
            </a:r>
            <a:r>
              <a:rPr lang="nl-NL" dirty="0"/>
              <a:t> verzorgt </a:t>
            </a:r>
            <a:r>
              <a:rPr lang="nl-NL" dirty="0">
                <a:solidFill>
                  <a:srgbClr val="7030A0"/>
                </a:solidFill>
              </a:rPr>
              <a:t>en dat hij deze school of instelling na inschrijving geregeld bezoekt,</a:t>
            </a:r>
            <a:r>
              <a:rPr lang="nl-NL" dirty="0"/>
              <a:t> als:</a:t>
            </a:r>
          </a:p>
          <a:p>
            <a:r>
              <a:rPr lang="nl-NL" b="1" dirty="0"/>
              <a:t>a. </a:t>
            </a:r>
            <a:r>
              <a:rPr lang="nl-NL" dirty="0"/>
              <a:t>ten aanzien van de jongere de leerplicht, bedoeld in </a:t>
            </a:r>
            <a:r>
              <a:rPr lang="nl-NL" u="sng" dirty="0">
                <a:hlinkClick r:id="rId5"/>
              </a:rPr>
              <a:t>paragraaf 2</a:t>
            </a:r>
            <a:r>
              <a:rPr lang="nl-NL" dirty="0"/>
              <a:t> van deze wet is geëindigd, en</a:t>
            </a:r>
          </a:p>
          <a:p>
            <a:r>
              <a:rPr lang="nl-NL" b="1" dirty="0"/>
              <a:t>b. </a:t>
            </a:r>
            <a:r>
              <a:rPr lang="nl-NL" dirty="0"/>
              <a:t>de jongere geen startkwalificatie heeft behaald.</a:t>
            </a:r>
          </a:p>
          <a:p>
            <a:endParaRPr lang="nl-NL" dirty="0"/>
          </a:p>
        </p:txBody>
      </p:sp>
    </p:spTree>
    <p:extLst>
      <p:ext uri="{BB962C8B-B14F-4D97-AF65-F5344CB8AC3E}">
        <p14:creationId xmlns:p14="http://schemas.microsoft.com/office/powerpoint/2010/main" val="246709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8AEBEC-01DC-7E4C-89FE-716A9DFFC2CD}"/>
              </a:ext>
            </a:extLst>
          </p:cNvPr>
          <p:cNvSpPr>
            <a:spLocks noGrp="1"/>
          </p:cNvSpPr>
          <p:nvPr>
            <p:ph type="title"/>
          </p:nvPr>
        </p:nvSpPr>
        <p:spPr/>
        <p:txBody>
          <a:bodyPr/>
          <a:lstStyle/>
          <a:p>
            <a:r>
              <a:rPr lang="nl-NL" dirty="0"/>
              <a:t>Samengestelde zinnen</a:t>
            </a:r>
          </a:p>
        </p:txBody>
      </p:sp>
      <p:sp>
        <p:nvSpPr>
          <p:cNvPr id="3" name="Tijdelijke aanduiding voor inhoud 2">
            <a:extLst>
              <a:ext uri="{FF2B5EF4-FFF2-40B4-BE49-F238E27FC236}">
                <a16:creationId xmlns:a16="http://schemas.microsoft.com/office/drawing/2014/main" id="{08489C10-781B-C044-B689-ED64AAC170CB}"/>
              </a:ext>
            </a:extLst>
          </p:cNvPr>
          <p:cNvSpPr>
            <a:spLocks noGrp="1"/>
          </p:cNvSpPr>
          <p:nvPr>
            <p:ph idx="1"/>
          </p:nvPr>
        </p:nvSpPr>
        <p:spPr/>
        <p:txBody>
          <a:bodyPr/>
          <a:lstStyle/>
          <a:p>
            <a:r>
              <a:rPr lang="nl-NL" dirty="0"/>
              <a:t>Hoofdzinnen zijn zelfstandige zinnen. Meestal staat de pv op de tweede of eerste plaats.</a:t>
            </a:r>
          </a:p>
          <a:p>
            <a:r>
              <a:rPr lang="nl-NL" dirty="0"/>
              <a:t>Bijzinnen zijn zinsdelen, ze zeggen iets over een gedeelte in de hoofdzin. De pv staat vaak achteraan (maar dus niet altijd!).</a:t>
            </a:r>
          </a:p>
          <a:p>
            <a:r>
              <a:rPr lang="nl-NL" dirty="0"/>
              <a:t>Samengestelde zinnen zijn een combinatie van hoofdzinnen of van hoofd–  en bijzinnen. Ze hebben meerdere pv’s. </a:t>
            </a:r>
          </a:p>
        </p:txBody>
      </p:sp>
    </p:spTree>
    <p:extLst>
      <p:ext uri="{BB962C8B-B14F-4D97-AF65-F5344CB8AC3E}">
        <p14:creationId xmlns:p14="http://schemas.microsoft.com/office/powerpoint/2010/main" val="335413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8C8980-FDDE-4341-84EE-B1CC6B71081B}"/>
              </a:ext>
            </a:extLst>
          </p:cNvPr>
          <p:cNvSpPr>
            <a:spLocks noGrp="1"/>
          </p:cNvSpPr>
          <p:nvPr>
            <p:ph type="title"/>
          </p:nvPr>
        </p:nvSpPr>
        <p:spPr/>
        <p:txBody>
          <a:bodyPr/>
          <a:lstStyle/>
          <a:p>
            <a:r>
              <a:rPr lang="nl-NL" dirty="0"/>
              <a:t>Voorbeeld hoofd–  en bijzin</a:t>
            </a:r>
          </a:p>
        </p:txBody>
      </p:sp>
      <p:sp>
        <p:nvSpPr>
          <p:cNvPr id="3" name="Tijdelijke aanduiding voor inhoud 2">
            <a:extLst>
              <a:ext uri="{FF2B5EF4-FFF2-40B4-BE49-F238E27FC236}">
                <a16:creationId xmlns:a16="http://schemas.microsoft.com/office/drawing/2014/main" id="{B5DA7C62-2E37-6A47-8DAD-013AC8FFE872}"/>
              </a:ext>
            </a:extLst>
          </p:cNvPr>
          <p:cNvSpPr>
            <a:spLocks noGrp="1"/>
          </p:cNvSpPr>
          <p:nvPr>
            <p:ph idx="1"/>
          </p:nvPr>
        </p:nvSpPr>
        <p:spPr/>
        <p:txBody>
          <a:bodyPr/>
          <a:lstStyle/>
          <a:p>
            <a:r>
              <a:rPr lang="nl-NL" dirty="0"/>
              <a:t>Hoofdzin: De man schreef een verzoekschrift.</a:t>
            </a:r>
          </a:p>
          <a:p>
            <a:r>
              <a:rPr lang="nl-NL" dirty="0"/>
              <a:t>Hoofdzin en </a:t>
            </a:r>
            <a:r>
              <a:rPr lang="nl-NL" dirty="0">
                <a:solidFill>
                  <a:srgbClr val="7030A0"/>
                </a:solidFill>
              </a:rPr>
              <a:t>bijzin</a:t>
            </a:r>
            <a:r>
              <a:rPr lang="nl-NL" dirty="0"/>
              <a:t> = samengestelde zin: De man schreef een verzoekschrift </a:t>
            </a:r>
            <a:r>
              <a:rPr lang="nl-NL" dirty="0">
                <a:solidFill>
                  <a:srgbClr val="7030A0"/>
                </a:solidFill>
              </a:rPr>
              <a:t>omdat hij uitstel van betaling wilde.</a:t>
            </a:r>
          </a:p>
          <a:p>
            <a:pPr marL="0" indent="0">
              <a:buNone/>
            </a:pPr>
            <a:r>
              <a:rPr lang="nl-NL" dirty="0"/>
              <a:t>Trucje: Zet de zin in een andere volgorde: de bijzin blijft qua volgorde ongewijzigd en bijeen. De andere zinsdelen in de hoofdzin, veranderen wel:</a:t>
            </a:r>
          </a:p>
          <a:p>
            <a:r>
              <a:rPr lang="nl-NL" dirty="0">
                <a:solidFill>
                  <a:srgbClr val="7030A0"/>
                </a:solidFill>
              </a:rPr>
              <a:t>Omdat hij uitstel van betaling wilde</a:t>
            </a:r>
            <a:r>
              <a:rPr lang="nl-NL" dirty="0"/>
              <a:t>, schreef de man een verzoekschrift. </a:t>
            </a:r>
          </a:p>
          <a:p>
            <a:endParaRPr lang="nl-NL" dirty="0"/>
          </a:p>
        </p:txBody>
      </p:sp>
    </p:spTree>
    <p:extLst>
      <p:ext uri="{BB962C8B-B14F-4D97-AF65-F5344CB8AC3E}">
        <p14:creationId xmlns:p14="http://schemas.microsoft.com/office/powerpoint/2010/main" val="137031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FAAC09-5518-BD4F-AACA-D69C8B0D1EF5}"/>
              </a:ext>
            </a:extLst>
          </p:cNvPr>
          <p:cNvSpPr>
            <a:spLocks noGrp="1"/>
          </p:cNvSpPr>
          <p:nvPr>
            <p:ph type="title"/>
          </p:nvPr>
        </p:nvSpPr>
        <p:spPr/>
        <p:txBody>
          <a:bodyPr>
            <a:normAutofit fontScale="90000"/>
          </a:bodyPr>
          <a:lstStyle/>
          <a:p>
            <a:r>
              <a:rPr lang="nl-NL" dirty="0"/>
              <a:t>Nog een trucje: voegwoorden voor samengestelde hoofdzinnen</a:t>
            </a:r>
          </a:p>
        </p:txBody>
      </p:sp>
      <p:sp>
        <p:nvSpPr>
          <p:cNvPr id="3" name="Tijdelijke aanduiding voor inhoud 2">
            <a:extLst>
              <a:ext uri="{FF2B5EF4-FFF2-40B4-BE49-F238E27FC236}">
                <a16:creationId xmlns:a16="http://schemas.microsoft.com/office/drawing/2014/main" id="{FB6ADB76-C523-F843-8905-D3E918E74882}"/>
              </a:ext>
            </a:extLst>
          </p:cNvPr>
          <p:cNvSpPr>
            <a:spLocks noGrp="1"/>
          </p:cNvSpPr>
          <p:nvPr>
            <p:ph idx="1"/>
          </p:nvPr>
        </p:nvSpPr>
        <p:spPr/>
        <p:txBody>
          <a:bodyPr>
            <a:normAutofit fontScale="92500" lnSpcReduction="10000"/>
          </a:bodyPr>
          <a:lstStyle/>
          <a:p>
            <a:pPr marL="0" indent="0">
              <a:buNone/>
            </a:pPr>
            <a:r>
              <a:rPr lang="nl-NL" sz="2400" b="1" dirty="0"/>
              <a:t>Voegwoorden kunnen ook een aanwijzing zijn of je met hoofd–  of bijzinnen te maken hebt.</a:t>
            </a:r>
          </a:p>
          <a:p>
            <a:pPr marL="0" indent="0">
              <a:buNone/>
            </a:pPr>
            <a:r>
              <a:rPr lang="nl-NL" b="1" dirty="0"/>
              <a:t>Want, en, of, maar en dus </a:t>
            </a:r>
            <a:r>
              <a:rPr lang="nl-NL" dirty="0"/>
              <a:t>verbinden doorgaans </a:t>
            </a:r>
            <a:r>
              <a:rPr lang="nl-NL" b="1" dirty="0"/>
              <a:t>hoofdzinnen</a:t>
            </a:r>
          </a:p>
          <a:p>
            <a:pPr marL="0" indent="0">
              <a:buNone/>
            </a:pPr>
            <a:endParaRPr lang="nl-NL" b="1" dirty="0"/>
          </a:p>
          <a:p>
            <a:r>
              <a:rPr lang="nl-NL" dirty="0"/>
              <a:t>Hij gaat vissen </a:t>
            </a:r>
            <a:r>
              <a:rPr lang="nl-NL" b="1" dirty="0"/>
              <a:t>want</a:t>
            </a:r>
            <a:r>
              <a:rPr lang="nl-NL" dirty="0"/>
              <a:t> hij wil vanavond vislasagne maken.</a:t>
            </a:r>
          </a:p>
          <a:p>
            <a:r>
              <a:rPr lang="nl-NL" dirty="0"/>
              <a:t>Zij gaat leren </a:t>
            </a:r>
            <a:r>
              <a:rPr lang="nl-NL" b="1" dirty="0"/>
              <a:t>en</a:t>
            </a:r>
            <a:r>
              <a:rPr lang="nl-NL" dirty="0"/>
              <a:t> luistert intussen naar muziek van </a:t>
            </a:r>
            <a:r>
              <a:rPr lang="nl-NL" dirty="0" err="1"/>
              <a:t>Dua</a:t>
            </a:r>
            <a:r>
              <a:rPr lang="nl-NL" dirty="0"/>
              <a:t> </a:t>
            </a:r>
            <a:r>
              <a:rPr lang="nl-NL" dirty="0" err="1"/>
              <a:t>Lipa</a:t>
            </a:r>
            <a:r>
              <a:rPr lang="nl-NL" dirty="0"/>
              <a:t>.</a:t>
            </a:r>
          </a:p>
          <a:p>
            <a:r>
              <a:rPr lang="nl-NL" dirty="0"/>
              <a:t>Doe je mee </a:t>
            </a:r>
            <a:r>
              <a:rPr lang="nl-NL" b="1" dirty="0"/>
              <a:t>of </a:t>
            </a:r>
            <a:r>
              <a:rPr lang="nl-NL" dirty="0"/>
              <a:t>ga je een gele kaart halen?</a:t>
            </a:r>
          </a:p>
          <a:p>
            <a:r>
              <a:rPr lang="nl-NL" dirty="0"/>
              <a:t>Ze heeft zich goed voorbereid </a:t>
            </a:r>
            <a:r>
              <a:rPr lang="nl-NL" b="1" dirty="0"/>
              <a:t>maar</a:t>
            </a:r>
            <a:r>
              <a:rPr lang="nl-NL" dirty="0"/>
              <a:t> is toch gezakt voor haar rijbewijs.</a:t>
            </a:r>
          </a:p>
          <a:p>
            <a:r>
              <a:rPr lang="nl-NL" dirty="0"/>
              <a:t>Je hebt je goed voorbereid </a:t>
            </a:r>
            <a:r>
              <a:rPr lang="nl-NL" b="1" dirty="0"/>
              <a:t>dus</a:t>
            </a:r>
            <a:r>
              <a:rPr lang="nl-NL" dirty="0"/>
              <a:t> dat ga je sowieso halen.</a:t>
            </a:r>
          </a:p>
          <a:p>
            <a:pPr marL="0" indent="0">
              <a:buNone/>
            </a:pPr>
            <a:endParaRPr lang="nl-NL" dirty="0"/>
          </a:p>
        </p:txBody>
      </p:sp>
    </p:spTree>
    <p:extLst>
      <p:ext uri="{BB962C8B-B14F-4D97-AF65-F5344CB8AC3E}">
        <p14:creationId xmlns:p14="http://schemas.microsoft.com/office/powerpoint/2010/main" val="784140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019EDB-B3D0-7B4E-A4DC-74C93CC514F4}"/>
              </a:ext>
            </a:extLst>
          </p:cNvPr>
          <p:cNvSpPr>
            <a:spLocks noGrp="1"/>
          </p:cNvSpPr>
          <p:nvPr>
            <p:ph type="title"/>
          </p:nvPr>
        </p:nvSpPr>
        <p:spPr/>
        <p:txBody>
          <a:bodyPr/>
          <a:lstStyle/>
          <a:p>
            <a:r>
              <a:rPr lang="nl-NL" dirty="0"/>
              <a:t>Voegwoorden voor hoofd–  en bijzinnen</a:t>
            </a:r>
          </a:p>
        </p:txBody>
      </p:sp>
      <p:sp>
        <p:nvSpPr>
          <p:cNvPr id="3" name="Tijdelijke aanduiding voor inhoud 2">
            <a:extLst>
              <a:ext uri="{FF2B5EF4-FFF2-40B4-BE49-F238E27FC236}">
                <a16:creationId xmlns:a16="http://schemas.microsoft.com/office/drawing/2014/main" id="{4DDC1ECF-8733-6242-B9EA-86D383C9330B}"/>
              </a:ext>
            </a:extLst>
          </p:cNvPr>
          <p:cNvSpPr>
            <a:spLocks noGrp="1"/>
          </p:cNvSpPr>
          <p:nvPr>
            <p:ph idx="1"/>
          </p:nvPr>
        </p:nvSpPr>
        <p:spPr/>
        <p:txBody>
          <a:bodyPr>
            <a:normAutofit fontScale="92500" lnSpcReduction="10000"/>
          </a:bodyPr>
          <a:lstStyle/>
          <a:p>
            <a:pPr marL="0" indent="0">
              <a:buNone/>
            </a:pPr>
            <a:r>
              <a:rPr lang="nl-NL" sz="2400" b="1" dirty="0"/>
              <a:t>Voegwoorden kunnen ook een aanwijzing zijn of je met hoofd–  of bijzinnen te maken hebt.</a:t>
            </a:r>
          </a:p>
          <a:p>
            <a:pPr marL="0" indent="0">
              <a:buNone/>
            </a:pPr>
            <a:endParaRPr lang="nl-NL" b="1" dirty="0"/>
          </a:p>
          <a:p>
            <a:pPr marL="0" indent="0">
              <a:buNone/>
            </a:pPr>
            <a:r>
              <a:rPr lang="nl-NL" b="1" dirty="0"/>
              <a:t>Dat, voordat, nadat, tot, terwijl, als, omdat, toen, doordat </a:t>
            </a:r>
            <a:r>
              <a:rPr lang="nl-NL" dirty="0"/>
              <a:t>en</a:t>
            </a:r>
            <a:r>
              <a:rPr lang="nl-NL" b="1" dirty="0"/>
              <a:t> zodat</a:t>
            </a:r>
            <a:r>
              <a:rPr lang="nl-NL" dirty="0"/>
              <a:t> voegen </a:t>
            </a:r>
            <a:r>
              <a:rPr lang="nl-NL" b="1" dirty="0"/>
              <a:t>hoofd–  en bijzin </a:t>
            </a:r>
            <a:r>
              <a:rPr lang="nl-NL" dirty="0"/>
              <a:t>samen.</a:t>
            </a:r>
          </a:p>
          <a:p>
            <a:pPr marL="0" indent="0">
              <a:buNone/>
            </a:pPr>
            <a:endParaRPr lang="nl-NL" b="1" dirty="0"/>
          </a:p>
          <a:p>
            <a:r>
              <a:rPr lang="nl-NL" dirty="0"/>
              <a:t>Je hebt je toets niet gehaald omdat je weinig aan Nederlands hebt gedaan.</a:t>
            </a:r>
          </a:p>
          <a:p>
            <a:r>
              <a:rPr lang="nl-NL" dirty="0"/>
              <a:t>Terwijl ze </a:t>
            </a:r>
            <a:r>
              <a:rPr lang="nl-NL" dirty="0" err="1"/>
              <a:t>Dua</a:t>
            </a:r>
            <a:r>
              <a:rPr lang="nl-NL" dirty="0"/>
              <a:t> </a:t>
            </a:r>
            <a:r>
              <a:rPr lang="nl-NL" dirty="0" err="1"/>
              <a:t>Lipa</a:t>
            </a:r>
            <a:r>
              <a:rPr lang="nl-NL" dirty="0"/>
              <a:t> luisterde, maakte ze haar huiswerk.</a:t>
            </a:r>
          </a:p>
          <a:p>
            <a:r>
              <a:rPr lang="nl-NL" dirty="0"/>
              <a:t>Ze was op weg naar de AH toen ze ineens haar grote liefde zag.</a:t>
            </a:r>
          </a:p>
          <a:p>
            <a:r>
              <a:rPr lang="nl-NL" dirty="0"/>
              <a:t>Haar adem stokte doordat hij naar haar zwaaide.</a:t>
            </a:r>
          </a:p>
          <a:p>
            <a:pPr marL="0" indent="0">
              <a:buNone/>
            </a:pPr>
            <a:endParaRPr lang="nl-NL" b="1" dirty="0"/>
          </a:p>
          <a:p>
            <a:endParaRPr lang="nl-NL" dirty="0"/>
          </a:p>
        </p:txBody>
      </p:sp>
    </p:spTree>
    <p:extLst>
      <p:ext uri="{BB962C8B-B14F-4D97-AF65-F5344CB8AC3E}">
        <p14:creationId xmlns:p14="http://schemas.microsoft.com/office/powerpoint/2010/main" val="144260287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111</TotalTime>
  <Words>744</Words>
  <Application>Microsoft Macintosh PowerPoint</Application>
  <PresentationFormat>Breedbeeld</PresentationFormat>
  <Paragraphs>52</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 Light</vt:lpstr>
      <vt:lpstr>Rockwell</vt:lpstr>
      <vt:lpstr>Wingdings</vt:lpstr>
      <vt:lpstr>Atlas</vt:lpstr>
      <vt:lpstr>Nederlands, grammatica</vt:lpstr>
      <vt:lpstr>agenda</vt:lpstr>
      <vt:lpstr>Waarom grammatica?</vt:lpstr>
      <vt:lpstr>Waarom grammatica? Om teksten te begrijpen, bijvoorbeeld over de leerplicht.</vt:lpstr>
      <vt:lpstr>De paarse tekstonderdelen horen bij elkaar.</vt:lpstr>
      <vt:lpstr>Samengestelde zinnen</vt:lpstr>
      <vt:lpstr>Voorbeeld hoofd–  en bijzin</vt:lpstr>
      <vt:lpstr>Nog een trucje: voegwoorden voor samengestelde hoofdzinnen</vt:lpstr>
      <vt:lpstr>Voegwoorden voor hoofd–  en bijzinnen</vt:lpstr>
      <vt:lpstr>maken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Nederlands, grammatica</dc:title>
  <dc:creator>Josje Kuenen</dc:creator>
  <cp:lastModifiedBy>Josje Kuenen</cp:lastModifiedBy>
  <cp:revision>10</cp:revision>
  <dcterms:created xsi:type="dcterms:W3CDTF">2020-11-08T14:54:39Z</dcterms:created>
  <dcterms:modified xsi:type="dcterms:W3CDTF">2020-11-10T15:20:43Z</dcterms:modified>
</cp:coreProperties>
</file>