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302" r:id="rId3"/>
    <p:sldId id="257" r:id="rId4"/>
    <p:sldId id="298" r:id="rId5"/>
    <p:sldId id="301" r:id="rId6"/>
    <p:sldId id="307" r:id="rId7"/>
    <p:sldId id="308" r:id="rId8"/>
    <p:sldId id="304" r:id="rId9"/>
    <p:sldId id="303" r:id="rId10"/>
    <p:sldId id="305" r:id="rId11"/>
    <p:sldId id="306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693"/>
  </p:normalViewPr>
  <p:slideViewPr>
    <p:cSldViewPr snapToGrid="0" snapToObjects="1" showGuides="1">
      <p:cViewPr varScale="1">
        <p:scale>
          <a:sx n="106" d="100"/>
          <a:sy n="106" d="100"/>
        </p:scale>
        <p:origin x="208" y="2368"/>
      </p:cViewPr>
      <p:guideLst>
        <p:guide orient="horz" pos="18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31C63-7D9C-D24B-A34A-B5DE40E34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Nederlands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5021B3-AF38-B043-9A1A-BDED15678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H3B, Josje Kuenen, les 1, week 44</a:t>
            </a:r>
          </a:p>
        </p:txBody>
      </p:sp>
    </p:spTree>
    <p:extLst>
      <p:ext uri="{BB962C8B-B14F-4D97-AF65-F5344CB8AC3E}">
        <p14:creationId xmlns:p14="http://schemas.microsoft.com/office/powerpoint/2010/main" val="2679655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AD509-30A4-2E4B-9570-D0E219F9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776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/>
              <a:t>Voltooide tijd: het is al gebeurd</a:t>
            </a:r>
            <a:br>
              <a:rPr lang="nl-NL" sz="3600" dirty="0"/>
            </a:br>
            <a:r>
              <a:rPr lang="nl-NL" sz="3600" dirty="0"/>
              <a:t>Het </a:t>
            </a:r>
            <a:r>
              <a:rPr lang="nl-NL" sz="3600" dirty="0">
                <a:solidFill>
                  <a:srgbClr val="00B050"/>
                </a:solidFill>
              </a:rPr>
              <a:t>voltooid deelwoord </a:t>
            </a:r>
            <a:r>
              <a:rPr lang="nl-NL" sz="3600" dirty="0"/>
              <a:t>gedraagt zich als </a:t>
            </a:r>
            <a:r>
              <a:rPr lang="nl-NL" sz="3600" dirty="0">
                <a:solidFill>
                  <a:srgbClr val="00B050"/>
                </a:solidFill>
              </a:rPr>
              <a:t>de verleden tijd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B5DEE1F-9036-0046-A475-E7632A8DC93F}"/>
              </a:ext>
            </a:extLst>
          </p:cNvPr>
          <p:cNvSpPr txBox="1"/>
          <p:nvPr/>
        </p:nvSpPr>
        <p:spPr>
          <a:xfrm>
            <a:off x="659216" y="2924175"/>
            <a:ext cx="112492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Het vlees brandt. 		Het vlees brand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e te lang. 	Het vlees is verbran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.</a:t>
            </a:r>
          </a:p>
          <a:p>
            <a:r>
              <a:rPr lang="nl-NL" sz="2000" dirty="0"/>
              <a:t>De kapper verft mijn haar. 	Hij verf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e mijn haar. 		De haren zijn geverf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.</a:t>
            </a:r>
          </a:p>
          <a:p>
            <a:r>
              <a:rPr lang="nl-NL" sz="2000" dirty="0"/>
              <a:t>Ik print de oefening. 		Gister print</a:t>
            </a:r>
            <a:r>
              <a:rPr lang="nl-NL" sz="2000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e ik de oefening. 	De oefening is geprin</a:t>
            </a:r>
            <a:r>
              <a:rPr lang="nl-NL" sz="2000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.</a:t>
            </a:r>
          </a:p>
          <a:p>
            <a:r>
              <a:rPr lang="nl-NL" sz="2000" dirty="0"/>
              <a:t>De juf werkt. 			De juf werk</a:t>
            </a:r>
            <a:r>
              <a:rPr lang="nl-NL" sz="2000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e. 			De juf heeft gewerk</a:t>
            </a:r>
            <a:r>
              <a:rPr lang="nl-NL" sz="2000" dirty="0">
                <a:solidFill>
                  <a:srgbClr val="FF0000"/>
                </a:solidFill>
              </a:rPr>
              <a:t>t</a:t>
            </a:r>
            <a:r>
              <a:rPr lang="nl-NL" sz="2000" dirty="0"/>
              <a:t>.</a:t>
            </a:r>
          </a:p>
          <a:p>
            <a:r>
              <a:rPr lang="nl-NL" sz="2000" dirty="0"/>
              <a:t>De leerling oefent. 		De leerling oefen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e. 		De leerling heeft geoefen</a:t>
            </a:r>
            <a:r>
              <a:rPr lang="nl-NL" sz="2000" dirty="0">
                <a:solidFill>
                  <a:srgbClr val="FF0000"/>
                </a:solidFill>
              </a:rPr>
              <a:t>d</a:t>
            </a:r>
            <a:r>
              <a:rPr lang="nl-NL" sz="2000" dirty="0"/>
              <a:t>. 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2D06199-D75C-CF45-B15D-B00C53A2A513}"/>
              </a:ext>
            </a:extLst>
          </p:cNvPr>
          <p:cNvSpPr txBox="1"/>
          <p:nvPr/>
        </p:nvSpPr>
        <p:spPr>
          <a:xfrm>
            <a:off x="659217" y="2103069"/>
            <a:ext cx="2622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Tegenwoordige tijd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9479A52-15BB-644F-9433-9D4631FB2C78}"/>
              </a:ext>
            </a:extLst>
          </p:cNvPr>
          <p:cNvSpPr/>
          <p:nvPr/>
        </p:nvSpPr>
        <p:spPr>
          <a:xfrm>
            <a:off x="4455839" y="2103069"/>
            <a:ext cx="1828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/>
              <a:t>Verleden tijd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2D580A5-7CDC-E64D-905D-9F16C5E0CA4E}"/>
              </a:ext>
            </a:extLst>
          </p:cNvPr>
          <p:cNvSpPr txBox="1"/>
          <p:nvPr/>
        </p:nvSpPr>
        <p:spPr>
          <a:xfrm>
            <a:off x="7992606" y="2124675"/>
            <a:ext cx="191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Voltooide tijd</a:t>
            </a:r>
          </a:p>
        </p:txBody>
      </p:sp>
    </p:spTree>
    <p:extLst>
      <p:ext uri="{BB962C8B-B14F-4D97-AF65-F5344CB8AC3E}">
        <p14:creationId xmlns:p14="http://schemas.microsoft.com/office/powerpoint/2010/main" val="2534270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3D5A6-5457-694A-8F32-0CBBFCBA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96FD04B-EE9D-FE40-A90A-1E7C94B840A7}"/>
              </a:ext>
            </a:extLst>
          </p:cNvPr>
          <p:cNvSpPr txBox="1"/>
          <p:nvPr/>
        </p:nvSpPr>
        <p:spPr>
          <a:xfrm>
            <a:off x="937501" y="2324010"/>
            <a:ext cx="903016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De kaars heeft wel drie weken (branden, </a:t>
            </a:r>
            <a:r>
              <a:rPr lang="nl-NL" dirty="0" err="1"/>
              <a:t>vd</a:t>
            </a:r>
            <a:r>
              <a:rPr lang="nl-NL" dirty="0"/>
              <a:t>).</a:t>
            </a:r>
          </a:p>
          <a:p>
            <a:pPr marL="342900" indent="-342900">
              <a:buAutoNum type="arabicPeriod"/>
            </a:pPr>
            <a:r>
              <a:rPr lang="nl-NL" dirty="0"/>
              <a:t>De zuster (haasten, </a:t>
            </a:r>
            <a:r>
              <a:rPr lang="nl-NL" dirty="0" err="1"/>
              <a:t>pvvt</a:t>
            </a:r>
            <a:r>
              <a:rPr lang="nl-NL" dirty="0"/>
              <a:t>) zich naar de patiënt.</a:t>
            </a:r>
          </a:p>
          <a:p>
            <a:pPr marL="342900" indent="-342900">
              <a:buAutoNum type="arabicPeriod"/>
            </a:pPr>
            <a:r>
              <a:rPr lang="nl-NL" dirty="0"/>
              <a:t>(vinden, </a:t>
            </a:r>
            <a:r>
              <a:rPr lang="nl-NL" dirty="0" err="1"/>
              <a:t>pvtt</a:t>
            </a:r>
            <a:r>
              <a:rPr lang="nl-NL" dirty="0"/>
              <a:t>) jij ook niet dat spelling belangrijk is?</a:t>
            </a:r>
          </a:p>
          <a:p>
            <a:pPr marL="342900" indent="-342900">
              <a:buAutoNum type="arabicPeriod"/>
            </a:pPr>
            <a:r>
              <a:rPr lang="nl-NL" dirty="0"/>
              <a:t>De docent (trachten, </a:t>
            </a:r>
            <a:r>
              <a:rPr lang="nl-NL" dirty="0" err="1"/>
              <a:t>pvvt</a:t>
            </a:r>
            <a:r>
              <a:rPr lang="nl-NL" dirty="0"/>
              <a:t>) de leerlingen te motiveren nog een oefening te doen.</a:t>
            </a:r>
          </a:p>
          <a:p>
            <a:pPr marL="342900" indent="-342900">
              <a:buAutoNum type="arabicPeriod"/>
            </a:pPr>
            <a:r>
              <a:rPr lang="nl-NL" dirty="0"/>
              <a:t>Heeft je moeder die trui zelf (breien, </a:t>
            </a:r>
            <a:r>
              <a:rPr lang="nl-NL" dirty="0" err="1"/>
              <a:t>vd</a:t>
            </a:r>
            <a:r>
              <a:rPr lang="nl-NL" dirty="0"/>
              <a:t>)?</a:t>
            </a:r>
          </a:p>
          <a:p>
            <a:pPr marL="342900" indent="-342900">
              <a:buAutoNum type="arabicPeriod"/>
            </a:pPr>
            <a:r>
              <a:rPr lang="nl-NL" dirty="0"/>
              <a:t>Had je mentor jou niet een herkansing (beloven, </a:t>
            </a:r>
            <a:r>
              <a:rPr lang="nl-NL" dirty="0" err="1"/>
              <a:t>vd</a:t>
            </a:r>
            <a:r>
              <a:rPr lang="nl-NL" dirty="0"/>
              <a:t>)?</a:t>
            </a:r>
          </a:p>
          <a:p>
            <a:pPr marL="342900" indent="-342900">
              <a:buAutoNum type="arabicPeriod"/>
            </a:pPr>
            <a:r>
              <a:rPr lang="nl-NL" dirty="0"/>
              <a:t>(verven, </a:t>
            </a:r>
            <a:r>
              <a:rPr lang="nl-NL" dirty="0" err="1"/>
              <a:t>pvvt</a:t>
            </a:r>
            <a:r>
              <a:rPr lang="nl-NL" dirty="0"/>
              <a:t>) jij dat huis samen met je zus?</a:t>
            </a:r>
          </a:p>
          <a:p>
            <a:pPr marL="342900" indent="-342900">
              <a:buAutoNum type="arabicPeriod"/>
            </a:pPr>
            <a:r>
              <a:rPr lang="nl-NL" dirty="0"/>
              <a:t>Ben je naar het buitengebied (verhuizen, </a:t>
            </a:r>
            <a:r>
              <a:rPr lang="nl-NL" dirty="0" err="1"/>
              <a:t>vd</a:t>
            </a:r>
            <a:r>
              <a:rPr lang="nl-NL" dirty="0"/>
              <a:t>)?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7161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552D5-1007-3944-86DD-DD7F379B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Maken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DC658A-55DD-5E41-9C2B-DC7BA9D36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 3, boek p. 32</a:t>
            </a:r>
          </a:p>
          <a:p>
            <a:r>
              <a:rPr lang="nl-NL" dirty="0"/>
              <a:t>Moeilijk? Bekijk filmpje nog eens!</a:t>
            </a:r>
          </a:p>
          <a:p>
            <a:r>
              <a:rPr lang="nl-NL" dirty="0"/>
              <a:t>Extra oefenen? </a:t>
            </a:r>
            <a:r>
              <a:rPr lang="nl-NL" dirty="0" err="1"/>
              <a:t>Cambiumned</a:t>
            </a:r>
            <a:r>
              <a:rPr lang="nl-NL" dirty="0"/>
              <a:t>! (Optioneel, voor degenen die voor goud gaan!)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886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DF1F548-3E07-F14E-9EDD-2C09A0A4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02" y="199865"/>
            <a:ext cx="5611090" cy="42083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D711C2-9BA0-F140-A653-72BA971F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371" y="199865"/>
            <a:ext cx="4254249" cy="362399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C91D5C-7A39-5940-ABEF-9AAB4B665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02" y="4508235"/>
            <a:ext cx="5456798" cy="228021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377EA2A-CA4B-C547-A5D4-9A5B02756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048" y="3823855"/>
            <a:ext cx="4089572" cy="301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C4AC0-5411-9748-8964-E82B8968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AGENDa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E0E2A2-A4C7-1949-9086-3A9AAB9B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Nakijken vorige opdracht</a:t>
            </a:r>
          </a:p>
          <a:p>
            <a:r>
              <a:rPr lang="nl-NL" dirty="0"/>
              <a:t>Complicaties met de t in de jij/jouwvorm</a:t>
            </a:r>
          </a:p>
          <a:p>
            <a:r>
              <a:rPr lang="nl-NL" dirty="0"/>
              <a:t>Verder met verleden tijd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547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DBCAC-9C75-904D-933B-FA168113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Tegenwoordige 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1699F-25D0-7F49-8736-173933F9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745163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Hele werkwoord=infinitief (leuk scrabblewoord!)</a:t>
            </a:r>
          </a:p>
          <a:p>
            <a:pPr marL="0" indent="0">
              <a:buNone/>
            </a:pPr>
            <a:r>
              <a:rPr lang="nl-NL" dirty="0"/>
              <a:t>Stam: hele werkwoord min – en	, dus de stam van worden = word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Enkelvoud stam		Ik loop, loop ik? Loop jij? | Ik word, word ik?  Word jij?</a:t>
            </a:r>
          </a:p>
          <a:p>
            <a:r>
              <a:rPr lang="nl-NL" dirty="0"/>
              <a:t>Enkelvoud stam + t		jij/u loopt, hij/zij/het loopt |  jij/u wordt, hij/zij/het wordt</a:t>
            </a:r>
          </a:p>
          <a:p>
            <a:r>
              <a:rPr lang="nl-NL" dirty="0"/>
              <a:t>Meervoud hele werkwoord 	wij/jullie/zij lopen |  wij/jullie/zij worden</a:t>
            </a:r>
          </a:p>
          <a:p>
            <a:endParaRPr lang="nl-NL" dirty="0"/>
          </a:p>
          <a:p>
            <a:r>
              <a:rPr lang="nl-NL" dirty="0"/>
              <a:t>De t valt alleen weg bij jij in een vraagvorm: </a:t>
            </a:r>
          </a:p>
          <a:p>
            <a:r>
              <a:rPr lang="nl-NL" dirty="0"/>
              <a:t>Je meldt je ziek. Meld jij je ziek? </a:t>
            </a:r>
          </a:p>
          <a:p>
            <a:r>
              <a:rPr lang="nl-NL" dirty="0"/>
              <a:t>Je loopt naar de kerk. Loop jij naar de kerk?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979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A6D5E-B6DD-B842-B3FB-6F15017E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Antwoorden oefening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8CBC9-2AB7-CB49-A30B-9A2FB124D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Met zijn vriendelijke woorden verovert Joep ieder meisjeshart.</a:t>
            </a:r>
          </a:p>
          <a:p>
            <a:r>
              <a:rPr lang="nl-NL" dirty="0"/>
              <a:t>De brandweer blust het paasvuur, dat te hard brandt.</a:t>
            </a:r>
          </a:p>
          <a:p>
            <a:r>
              <a:rPr lang="nl-NL" dirty="0"/>
              <a:t>Ik vind dat ons werkstuk best interessant wordt.</a:t>
            </a:r>
          </a:p>
          <a:p>
            <a:r>
              <a:rPr lang="nl-NL" dirty="0"/>
              <a:t>Voorspelt het KNMI dat het zaterdag regent?</a:t>
            </a:r>
          </a:p>
          <a:p>
            <a:r>
              <a:rPr lang="nl-NL" dirty="0"/>
              <a:t>Jij veronderstelt blijkbaar, dat ik je voor de gek houd. </a:t>
            </a:r>
          </a:p>
          <a:p>
            <a:r>
              <a:rPr lang="nl-NL" dirty="0"/>
              <a:t>Vind je het jammer dat de rozenstruik verwildert?</a:t>
            </a:r>
          </a:p>
          <a:p>
            <a:r>
              <a:rPr lang="nl-NL" dirty="0"/>
              <a:t>Anna vermoedt dat wij ons diploma dit jaar niet halen.</a:t>
            </a:r>
          </a:p>
          <a:p>
            <a:r>
              <a:rPr lang="nl-NL" dirty="0"/>
              <a:t>Het verheugt mij zeer dat u de functie aanvaardt. </a:t>
            </a:r>
          </a:p>
        </p:txBody>
      </p:sp>
    </p:spTree>
    <p:extLst>
      <p:ext uri="{BB962C8B-B14F-4D97-AF65-F5344CB8AC3E}">
        <p14:creationId xmlns:p14="http://schemas.microsoft.com/office/powerpoint/2010/main" val="309488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8F379-9E7A-6448-90AB-32EAED24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Soms toch een t voor de je–vorm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F7DA4B-3534-AF47-92C5-CF53201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Meld jij je morgen ziek?	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Meldt je moeder je morgen ziek?	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Twee manieren om te onthouden:</a:t>
            </a:r>
          </a:p>
          <a:p>
            <a:pPr marL="0" indent="0">
              <a:buNone/>
            </a:pPr>
            <a:r>
              <a:rPr lang="nl-NL" dirty="0"/>
              <a:t>Manier 1:</a:t>
            </a:r>
          </a:p>
          <a:p>
            <a:pPr marL="0" indent="0">
              <a:buNone/>
            </a:pPr>
            <a:r>
              <a:rPr lang="nl-NL" dirty="0"/>
              <a:t>In zin 1 is het onderwerp ‘je’ tweede persoon enkelvoud dus zonder t.</a:t>
            </a:r>
          </a:p>
          <a:p>
            <a:pPr marL="0" indent="0">
              <a:buNone/>
            </a:pPr>
            <a:r>
              <a:rPr lang="nl-NL" dirty="0"/>
              <a:t>In zin 2 is het onderwerp je moeder, derde persoon enkelvoud dus een t.</a:t>
            </a:r>
          </a:p>
          <a:p>
            <a:pPr marL="0" indent="0">
              <a:buNone/>
            </a:pPr>
            <a:r>
              <a:rPr lang="nl-NL" dirty="0"/>
              <a:t>Manier 2:</a:t>
            </a:r>
          </a:p>
          <a:p>
            <a:pPr marL="0" indent="0">
              <a:buNone/>
            </a:pPr>
            <a:r>
              <a:rPr lang="nl-NL" dirty="0"/>
              <a:t>Kun je ‘je’ vervangen door ’jouw’ (bezittelijk </a:t>
            </a:r>
            <a:r>
              <a:rPr lang="nl-NL" dirty="0" err="1"/>
              <a:t>vnw</a:t>
            </a:r>
            <a:r>
              <a:rPr lang="nl-NL" dirty="0"/>
              <a:t>) dan schrijf je wel een 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797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117DD1-5B46-7A47-9657-BC603C1C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Nu jullie: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09A61-BE15-1549-BC86-F12CF5A39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Red(t?) je me morgen van die heks van Nederlands?</a:t>
            </a:r>
          </a:p>
          <a:p>
            <a:r>
              <a:rPr lang="nl-NL" dirty="0"/>
              <a:t>Brand(t?) je kaars die je van de pastoor kreeg nog steeds?</a:t>
            </a:r>
          </a:p>
          <a:p>
            <a:r>
              <a:rPr lang="nl-NL" dirty="0"/>
              <a:t>Land(t?) je morgen of volgende week in LA?</a:t>
            </a:r>
          </a:p>
          <a:p>
            <a:r>
              <a:rPr lang="nl-NL" dirty="0"/>
              <a:t>Vind(t?) je moeder het wel goed dat je boeken van Wolkers leest?</a:t>
            </a:r>
          </a:p>
          <a:p>
            <a:r>
              <a:rPr lang="nl-NL" dirty="0"/>
              <a:t>Omrand(t?) je je kerstkaart met een gouden lijstje?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239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 Persoonsvorm verleden tijd - NederlandsAcademie">
            <a:hlinkClick r:id="" action="ppaction://media"/>
            <a:extLst>
              <a:ext uri="{FF2B5EF4-FFF2-40B4-BE49-F238E27FC236}">
                <a16:creationId xmlns:a16="http://schemas.microsoft.com/office/drawing/2014/main" id="{9FFE6E42-0FF8-4B44-8CA4-8CA14A0DC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03" y="187483"/>
            <a:ext cx="11525394" cy="64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F84C3FE-E4D2-7943-B63A-CA298F3078FA}"/>
              </a:ext>
            </a:extLst>
          </p:cNvPr>
          <p:cNvSpPr txBox="1"/>
          <p:nvPr/>
        </p:nvSpPr>
        <p:spPr>
          <a:xfrm>
            <a:off x="607666" y="330576"/>
            <a:ext cx="572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Dus voor </a:t>
            </a:r>
            <a:r>
              <a:rPr lang="nl-NL" b="1" dirty="0"/>
              <a:t>de verleden tijd</a:t>
            </a:r>
            <a:r>
              <a:rPr lang="nl-NL" dirty="0"/>
              <a:t>: </a:t>
            </a:r>
          </a:p>
          <a:p>
            <a:endParaRPr lang="nl-NL" dirty="0"/>
          </a:p>
          <a:p>
            <a:r>
              <a:rPr lang="nl-NL" dirty="0"/>
              <a:t>Haal –en van het hele werkwoord af</a:t>
            </a:r>
          </a:p>
          <a:p>
            <a:r>
              <a:rPr lang="nl-NL" dirty="0"/>
              <a:t>Zit de laatste letter in </a:t>
            </a:r>
            <a:r>
              <a:rPr lang="nl-NL" dirty="0" err="1"/>
              <a:t>’T</a:t>
            </a:r>
            <a:r>
              <a:rPr lang="nl-NL" dirty="0"/>
              <a:t> </a:t>
            </a:r>
            <a:r>
              <a:rPr lang="nl-NL" dirty="0" err="1"/>
              <a:t>eX-KoFSCHiP</a:t>
            </a:r>
            <a:r>
              <a:rPr lang="nl-NL" dirty="0"/>
              <a:t>? </a:t>
            </a:r>
          </a:p>
          <a:p>
            <a:r>
              <a:rPr lang="nl-NL" dirty="0"/>
              <a:t>Dan: – </a:t>
            </a:r>
            <a:r>
              <a:rPr lang="nl-NL" b="1" dirty="0"/>
              <a:t>te(n) erachter</a:t>
            </a:r>
          </a:p>
          <a:p>
            <a:endParaRPr lang="nl-NL" dirty="0"/>
          </a:p>
          <a:p>
            <a:r>
              <a:rPr lang="nl-NL" dirty="0"/>
              <a:t>Niet in </a:t>
            </a:r>
            <a:r>
              <a:rPr lang="nl-NL" dirty="0" err="1"/>
              <a:t>’T</a:t>
            </a:r>
            <a:r>
              <a:rPr lang="nl-NL" dirty="0"/>
              <a:t> </a:t>
            </a:r>
            <a:r>
              <a:rPr lang="nl-NL" dirty="0" err="1"/>
              <a:t>eX-KoFSCHiP</a:t>
            </a:r>
            <a:r>
              <a:rPr lang="nl-NL" dirty="0"/>
              <a:t>? </a:t>
            </a:r>
          </a:p>
          <a:p>
            <a:r>
              <a:rPr lang="nl-NL" dirty="0"/>
              <a:t>Dan:  – </a:t>
            </a:r>
            <a:r>
              <a:rPr lang="nl-NL" b="1" dirty="0"/>
              <a:t>de(n) erachter!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05124B-BBFB-FE43-9160-67E2337F7A85}"/>
              </a:ext>
            </a:extLst>
          </p:cNvPr>
          <p:cNvSpPr txBox="1"/>
          <p:nvPr/>
        </p:nvSpPr>
        <p:spPr>
          <a:xfrm>
            <a:off x="607666" y="3154326"/>
            <a:ext cx="80752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Vervoeg de werkwoorden in de verleden tijd.</a:t>
            </a:r>
          </a:p>
          <a:p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Ik had me verslapen en  ….(haasten) me naar school.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Die batterij ….(branden) wel meer dan tien uur!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Mijn beste vriend …..(verhuizen) vorige maand.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(verven)…jij je haar vroeger zelf?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Mijn opa….. (slachten) vroeger zijn varkens zelf.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Gisteren …..(wachten) de leerlingen wel een kwartier op de juf.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De dief …..(racen) net voorbij!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De kapper (vinden)…. krullen knippen moeilijk, dus hij gaat op cursus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Die jongen (sissen)… vroeger altijd naar meisjes in het winkelcentrum.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De roetveegpiet…(maken) tijdens de intocht gekke sprongen.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6079067-BF44-9646-AA43-1EF55C88D273}"/>
              </a:ext>
            </a:extLst>
          </p:cNvPr>
          <p:cNvSpPr txBox="1"/>
          <p:nvPr/>
        </p:nvSpPr>
        <p:spPr>
          <a:xfrm>
            <a:off x="6805676" y="330576"/>
            <a:ext cx="23836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Werk– en? Werkte!</a:t>
            </a:r>
          </a:p>
          <a:p>
            <a:endParaRPr lang="nl-NL" dirty="0"/>
          </a:p>
          <a:p>
            <a:r>
              <a:rPr lang="nl-NL" dirty="0"/>
              <a:t>Brand– en? Brandde!</a:t>
            </a:r>
          </a:p>
          <a:p>
            <a:endParaRPr lang="nl-NL" dirty="0"/>
          </a:p>
          <a:p>
            <a:r>
              <a:rPr lang="nl-NL" dirty="0" err="1"/>
              <a:t>Wacht-en</a:t>
            </a:r>
            <a:r>
              <a:rPr lang="nl-NL" dirty="0"/>
              <a:t>? Wachtte!</a:t>
            </a:r>
          </a:p>
          <a:p>
            <a:endParaRPr lang="nl-NL" dirty="0"/>
          </a:p>
          <a:p>
            <a:r>
              <a:rPr lang="nl-NL" dirty="0" err="1"/>
              <a:t>Verv-en</a:t>
            </a:r>
            <a:r>
              <a:rPr lang="nl-NL" dirty="0"/>
              <a:t>? Verfde!</a:t>
            </a:r>
          </a:p>
          <a:p>
            <a:endParaRPr lang="nl-NL" dirty="0"/>
          </a:p>
          <a:p>
            <a:r>
              <a:rPr lang="nl-NL" dirty="0"/>
              <a:t>Tracht–en? Trachtte!</a:t>
            </a:r>
          </a:p>
        </p:txBody>
      </p:sp>
      <p:sp>
        <p:nvSpPr>
          <p:cNvPr id="4" name="Pijl rechts 3">
            <a:extLst>
              <a:ext uri="{FF2B5EF4-FFF2-40B4-BE49-F238E27FC236}">
                <a16:creationId xmlns:a16="http://schemas.microsoft.com/office/drawing/2014/main" id="{3D905772-DEC2-F243-950C-305EF1460398}"/>
              </a:ext>
            </a:extLst>
          </p:cNvPr>
          <p:cNvSpPr/>
          <p:nvPr/>
        </p:nvSpPr>
        <p:spPr>
          <a:xfrm>
            <a:off x="3666870" y="240632"/>
            <a:ext cx="153077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Let op!</a:t>
            </a:r>
          </a:p>
        </p:txBody>
      </p:sp>
    </p:spTree>
    <p:extLst>
      <p:ext uri="{BB962C8B-B14F-4D97-AF65-F5344CB8AC3E}">
        <p14:creationId xmlns:p14="http://schemas.microsoft.com/office/powerpoint/2010/main" val="5187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Houttype</Template>
  <TotalTime>138</TotalTime>
  <Words>835</Words>
  <Application>Microsoft Macintosh PowerPoint</Application>
  <PresentationFormat>Breedbeeld</PresentationFormat>
  <Paragraphs>95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Calibri</vt:lpstr>
      <vt:lpstr>Rockwell</vt:lpstr>
      <vt:lpstr>Rockwell Condensed</vt:lpstr>
      <vt:lpstr>Rockwell Extra Bold</vt:lpstr>
      <vt:lpstr>Wingdings</vt:lpstr>
      <vt:lpstr>Houttype</vt:lpstr>
      <vt:lpstr>Nederlands</vt:lpstr>
      <vt:lpstr>PowerPoint-presentatie</vt:lpstr>
      <vt:lpstr>AGENDa</vt:lpstr>
      <vt:lpstr>Tegenwoordige tijd</vt:lpstr>
      <vt:lpstr>Antwoorden oefening 2</vt:lpstr>
      <vt:lpstr>Soms toch een t voor de je–vorm</vt:lpstr>
      <vt:lpstr>Nu jullie:</vt:lpstr>
      <vt:lpstr>PowerPoint-presentatie</vt:lpstr>
      <vt:lpstr>PowerPoint-presentatie</vt:lpstr>
      <vt:lpstr>Voltooide tijd: het is al gebeurd Het voltooid deelwoord gedraagt zich als de verleden tijd</vt:lpstr>
      <vt:lpstr>Oefening</vt:lpstr>
      <vt:lpstr>Maken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Nederlands</dc:title>
  <dc:creator>Josje Kuenen</dc:creator>
  <cp:lastModifiedBy>Josje Kuenen</cp:lastModifiedBy>
  <cp:revision>15</cp:revision>
  <dcterms:created xsi:type="dcterms:W3CDTF">2020-10-21T15:21:53Z</dcterms:created>
  <dcterms:modified xsi:type="dcterms:W3CDTF">2020-11-02T15:54:33Z</dcterms:modified>
</cp:coreProperties>
</file>