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2" r:id="rId7"/>
    <p:sldId id="265" r:id="rId8"/>
    <p:sldId id="260" r:id="rId9"/>
    <p:sldId id="261" r:id="rId10"/>
    <p:sldId id="263" r:id="rId11"/>
    <p:sldId id="269" r:id="rId12"/>
    <p:sldId id="264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88"/>
    <p:restoredTop sz="94693"/>
  </p:normalViewPr>
  <p:slideViewPr>
    <p:cSldViewPr snapToGrid="0" snapToObjects="1" showGuides="1">
      <p:cViewPr varScale="1">
        <p:scale>
          <a:sx n="69" d="100"/>
          <a:sy n="69" d="100"/>
        </p:scale>
        <p:origin x="200" y="31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kahoots/my-kahoots/folder/1cbe86aa-d2ae-4171-9226-08a3bf485b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BA9B9-6A5E-8845-8A4A-E984009E5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Nederlands woordsoorten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DA0CCF-C05B-6D49-8146-2F1C5C905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Josje Kuenen 2 havo</a:t>
            </a:r>
          </a:p>
        </p:txBody>
      </p:sp>
    </p:spTree>
    <p:extLst>
      <p:ext uri="{BB962C8B-B14F-4D97-AF65-F5344CB8AC3E}">
        <p14:creationId xmlns:p14="http://schemas.microsoft.com/office/powerpoint/2010/main" val="1444328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6F15BC0F-BA01-3542-9FB9-641DCAFAA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169321"/>
              </p:ext>
            </p:extLst>
          </p:nvPr>
        </p:nvGraphicFramePr>
        <p:xfrm>
          <a:off x="812800" y="364066"/>
          <a:ext cx="10413999" cy="5071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333">
                  <a:extLst>
                    <a:ext uri="{9D8B030D-6E8A-4147-A177-3AD203B41FA5}">
                      <a16:colId xmlns:a16="http://schemas.microsoft.com/office/drawing/2014/main" val="1206116119"/>
                    </a:ext>
                  </a:extLst>
                </a:gridCol>
                <a:gridCol w="3471333">
                  <a:extLst>
                    <a:ext uri="{9D8B030D-6E8A-4147-A177-3AD203B41FA5}">
                      <a16:colId xmlns:a16="http://schemas.microsoft.com/office/drawing/2014/main" val="4259415454"/>
                    </a:ext>
                  </a:extLst>
                </a:gridCol>
                <a:gridCol w="3471333">
                  <a:extLst>
                    <a:ext uri="{9D8B030D-6E8A-4147-A177-3AD203B41FA5}">
                      <a16:colId xmlns:a16="http://schemas.microsoft.com/office/drawing/2014/main" val="817100153"/>
                    </a:ext>
                  </a:extLst>
                </a:gridCol>
              </a:tblGrid>
              <a:tr h="408634">
                <a:tc>
                  <a:txBody>
                    <a:bodyPr/>
                    <a:lstStyle/>
                    <a:p>
                      <a:r>
                        <a:rPr lang="nl-NL" dirty="0">
                          <a:latin typeface="Al Tarikh" pitchFamily="2" charset="-78"/>
                          <a:cs typeface="Al Tarikh" pitchFamily="2" charset="-78"/>
                        </a:rPr>
                        <a:t>woordsoort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Al Tarikh" pitchFamily="2" charset="-78"/>
                          <a:cs typeface="Al Tarikh" pitchFamily="2" charset="-78"/>
                        </a:rPr>
                        <a:t>Afkorting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Al Tarikh" pitchFamily="2" charset="-78"/>
                          <a:cs typeface="Al Tarikh" pitchFamily="2" charset="-78"/>
                        </a:rPr>
                        <a:t>voorbeeld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446933"/>
                  </a:ext>
                </a:extLst>
              </a:tr>
              <a:tr h="408634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lidwoord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de, het , 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777328"/>
                  </a:ext>
                </a:extLst>
              </a:tr>
              <a:tr h="408634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zelfstandig naamwoord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zn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kapper, tijdschrift, Scheveningen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600915"/>
                  </a:ext>
                </a:extLst>
              </a:tr>
              <a:tr h="408634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bijvoeglijk naamwoord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bn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knap, slim, stevig, dromerig, gouden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135265"/>
                  </a:ext>
                </a:extLst>
              </a:tr>
              <a:tr h="1175521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werkwoord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koppelww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hulpww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zelfstandig werkwoord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ww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kww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hww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zww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zijn, worden, blijven, blijken, lijken,  </a:t>
                      </a:r>
                    </a:p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kunnen, mogen, willen</a:t>
                      </a:r>
                    </a:p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werken, kopen spelen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567341"/>
                  </a:ext>
                </a:extLst>
              </a:tr>
              <a:tr h="408634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voorzetsel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vz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voor, met , aan, tijdens, in, op, vanwege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175986"/>
                  </a:ext>
                </a:extLst>
              </a:tr>
              <a:tr h="408634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voegwoord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vw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en, maar, want, omdat, terwijl, als </a:t>
                      </a:r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enz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01403"/>
                  </a:ext>
                </a:extLst>
              </a:tr>
              <a:tr h="1444212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voornaamwoord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persoonlijk </a:t>
                      </a:r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vnw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bezittelijk </a:t>
                      </a:r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vnw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aanwijzend </a:t>
                      </a:r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vnw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vragend </a:t>
                      </a:r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vnw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psv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bzv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avn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 err="1">
                          <a:latin typeface="Al Tarikh" pitchFamily="2" charset="-78"/>
                          <a:cs typeface="Al Tarikh" pitchFamily="2" charset="-78"/>
                        </a:rPr>
                        <a:t>vrv</a:t>
                      </a:r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>
                        <a:latin typeface="Al Tarikh" pitchFamily="2" charset="-78"/>
                        <a:cs typeface="Al Tarikh" pitchFamily="2" charset="-78"/>
                      </a:endParaRPr>
                    </a:p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ik je, u, hij, haar , het, ons, jullie, hen</a:t>
                      </a:r>
                    </a:p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mijn  jouw, je, uw, zijn, haar, onze, uw</a:t>
                      </a:r>
                    </a:p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die, deze, dit , dat, dergelijk, zulk, zo’n</a:t>
                      </a:r>
                    </a:p>
                    <a:p>
                      <a:r>
                        <a:rPr lang="nl-NL" sz="1600" dirty="0">
                          <a:latin typeface="Al Tarikh" pitchFamily="2" charset="-78"/>
                          <a:cs typeface="Al Tarikh" pitchFamily="2" charset="-78"/>
                        </a:rPr>
                        <a:t>wie, wat , welke, wat voor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905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494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C7D3731-7FED-E14E-8AFF-37A7F6A7B970}"/>
              </a:ext>
            </a:extLst>
          </p:cNvPr>
          <p:cNvSpPr txBox="1"/>
          <p:nvPr/>
        </p:nvSpPr>
        <p:spPr>
          <a:xfrm>
            <a:off x="535732" y="4683968"/>
            <a:ext cx="370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l Tarikh" pitchFamily="2" charset="-78"/>
                <a:cs typeface="Al Tarikh" pitchFamily="2" charset="-78"/>
              </a:rPr>
              <a:t>Zie ook: http://</a:t>
            </a:r>
            <a:r>
              <a:rPr lang="nl-NL" dirty="0" err="1">
                <a:latin typeface="Al Tarikh" pitchFamily="2" charset="-78"/>
                <a:cs typeface="Al Tarikh" pitchFamily="2" charset="-78"/>
              </a:rPr>
              <a:t>jaron.nl</a:t>
            </a:r>
            <a:r>
              <a:rPr lang="nl-NL" dirty="0">
                <a:latin typeface="Al Tarikh" pitchFamily="2" charset="-78"/>
                <a:cs typeface="Al Tarikh" pitchFamily="2" charset="-78"/>
              </a:rPr>
              <a:t>/</a:t>
            </a:r>
            <a:r>
              <a:rPr lang="nl-NL" dirty="0" err="1">
                <a:latin typeface="Al Tarikh" pitchFamily="2" charset="-78"/>
                <a:cs typeface="Al Tarikh" pitchFamily="2" charset="-78"/>
              </a:rPr>
              <a:t>zijhenhun</a:t>
            </a:r>
            <a:r>
              <a:rPr lang="nl-NL" dirty="0">
                <a:latin typeface="Al Tarikh" pitchFamily="2" charset="-78"/>
                <a:cs typeface="Al Tarikh" pitchFamily="2" charset="-78"/>
              </a:rPr>
              <a:t>/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C7F9AB-803B-F640-8410-5AD4323ED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435" y="676135"/>
            <a:ext cx="4948059" cy="329870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618619D-8EE9-CC4C-ABA5-9DAB6A5F9A5C}"/>
              </a:ext>
            </a:extLst>
          </p:cNvPr>
          <p:cNvSpPr txBox="1"/>
          <p:nvPr/>
        </p:nvSpPr>
        <p:spPr>
          <a:xfrm>
            <a:off x="535732" y="676135"/>
            <a:ext cx="36021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Al Tarikh" pitchFamily="2" charset="-78"/>
                <a:cs typeface="Al Tarikh" pitchFamily="2" charset="-78"/>
              </a:rPr>
              <a:t>Waaarom</a:t>
            </a:r>
            <a:r>
              <a:rPr lang="nl-NL" b="1" dirty="0">
                <a:latin typeface="Al Tarikh" pitchFamily="2" charset="-78"/>
                <a:cs typeface="Al Tarikh" pitchFamily="2" charset="-78"/>
              </a:rPr>
              <a:t> moet je dit weten?</a:t>
            </a:r>
          </a:p>
          <a:p>
            <a:r>
              <a:rPr lang="nl-NL" b="1" dirty="0">
                <a:latin typeface="Al Tarikh" pitchFamily="2" charset="-78"/>
                <a:cs typeface="Al Tarikh" pitchFamily="2" charset="-78"/>
              </a:rPr>
              <a:t>Om geen taalfouten te maken</a:t>
            </a:r>
            <a:r>
              <a:rPr lang="nl-NL" dirty="0">
                <a:latin typeface="Al Tarikh" pitchFamily="2" charset="-78"/>
                <a:cs typeface="Al Tarikh" pitchFamily="2" charset="-78"/>
              </a:rPr>
              <a:t>!</a:t>
            </a: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Zij heeft me vriend afgepakt.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Ze heeft mijn vriend afgepakt.</a:t>
            </a: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Hun hebben een huis van d’r eigen.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Zij hebben een huis van zichzelf.</a:t>
            </a: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Die meisje is mooi.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Dat meisje is mooi.</a:t>
            </a: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852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C972D80-D17A-A047-845B-77F8D07F4630}"/>
              </a:ext>
            </a:extLst>
          </p:cNvPr>
          <p:cNvSpPr txBox="1"/>
          <p:nvPr/>
        </p:nvSpPr>
        <p:spPr>
          <a:xfrm>
            <a:off x="965200" y="203369"/>
            <a:ext cx="2370666" cy="19082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Koppelwerkwoorden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(</a:t>
            </a:r>
            <a:r>
              <a:rPr lang="nl-NL" sz="1400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zijn, worden, blijven,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blijken, lijken, heten, schijnen, voorkomen,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dunken</a:t>
            </a:r>
            <a:r>
              <a:rPr lang="nl-NL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)</a:t>
            </a:r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9903DE1-075F-7442-903A-5D817EE1E96E}"/>
              </a:ext>
            </a:extLst>
          </p:cNvPr>
          <p:cNvSpPr txBox="1"/>
          <p:nvPr/>
        </p:nvSpPr>
        <p:spPr>
          <a:xfrm>
            <a:off x="965200" y="2153904"/>
            <a:ext cx="2370666" cy="20005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Hulpwerkwoorden 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(</a:t>
            </a:r>
            <a:r>
              <a:rPr lang="nl-NL" sz="1400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hebben,  kunnen, mogen)</a:t>
            </a: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CC87116-FE2A-F24C-ABFE-0FA5C72B4E3F}"/>
              </a:ext>
            </a:extLst>
          </p:cNvPr>
          <p:cNvSpPr txBox="1"/>
          <p:nvPr/>
        </p:nvSpPr>
        <p:spPr>
          <a:xfrm>
            <a:off x="965200" y="4265938"/>
            <a:ext cx="2370666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zelfstandige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werkwoorden </a:t>
            </a:r>
            <a:r>
              <a:rPr lang="nl-NL" sz="1400" dirty="0">
                <a:solidFill>
                  <a:schemeClr val="bg1"/>
                </a:solidFill>
                <a:latin typeface="Al Tarikh" pitchFamily="2" charset="-78"/>
                <a:cs typeface="Al Tarikh" pitchFamily="2" charset="-78"/>
              </a:rPr>
              <a:t>(kopen, fietsen, wandelen)</a:t>
            </a:r>
            <a:endParaRPr lang="nl-NL" sz="1400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AEBCC32-69D5-C14E-BFE0-145056514624}"/>
              </a:ext>
            </a:extLst>
          </p:cNvPr>
          <p:cNvSpPr txBox="1"/>
          <p:nvPr/>
        </p:nvSpPr>
        <p:spPr>
          <a:xfrm>
            <a:off x="4165600" y="230244"/>
            <a:ext cx="25146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latin typeface="Al Tarikh" pitchFamily="2" charset="-78"/>
                <a:cs typeface="Al Tarikh" pitchFamily="2" charset="-78"/>
              </a:rPr>
              <a:t>koppelt eigenschap</a:t>
            </a:r>
          </a:p>
          <a:p>
            <a:pPr algn="ctr"/>
            <a:r>
              <a:rPr lang="nl-NL" dirty="0">
                <a:latin typeface="Al Tarikh" pitchFamily="2" charset="-78"/>
                <a:cs typeface="Al Tarikh" pitchFamily="2" charset="-78"/>
              </a:rPr>
              <a:t>= zijn</a:t>
            </a: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72C0461-F298-5B4A-B233-5B03AEC463D9}"/>
              </a:ext>
            </a:extLst>
          </p:cNvPr>
          <p:cNvSpPr txBox="1"/>
          <p:nvPr/>
        </p:nvSpPr>
        <p:spPr>
          <a:xfrm>
            <a:off x="4165600" y="4077564"/>
            <a:ext cx="25146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latin typeface="Al Tarikh" pitchFamily="2" charset="-78"/>
                <a:cs typeface="Al Tarikh" pitchFamily="2" charset="-78"/>
              </a:rPr>
              <a:t>actie = doen</a:t>
            </a: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E0A6082-E9D0-F74E-B384-C249FBE0082F}"/>
              </a:ext>
            </a:extLst>
          </p:cNvPr>
          <p:cNvSpPr txBox="1"/>
          <p:nvPr/>
        </p:nvSpPr>
        <p:spPr>
          <a:xfrm>
            <a:off x="4165600" y="2153904"/>
            <a:ext cx="25146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latin typeface="Al Tarikh" pitchFamily="2" charset="-78"/>
                <a:cs typeface="Al Tarikh" pitchFamily="2" charset="-78"/>
              </a:rPr>
              <a:t>helpt,   zowel  bij </a:t>
            </a:r>
            <a:r>
              <a:rPr lang="nl-NL" dirty="0" err="1">
                <a:latin typeface="Al Tarikh" pitchFamily="2" charset="-78"/>
                <a:cs typeface="Al Tarikh" pitchFamily="2" charset="-78"/>
              </a:rPr>
              <a:t>wg</a:t>
            </a:r>
            <a:r>
              <a:rPr lang="nl-NL" dirty="0">
                <a:latin typeface="Al Tarikh" pitchFamily="2" charset="-78"/>
                <a:cs typeface="Al Tarikh" pitchFamily="2" charset="-78"/>
              </a:rPr>
              <a:t> als bij  </a:t>
            </a:r>
            <a:r>
              <a:rPr lang="nl-NL" dirty="0" err="1">
                <a:latin typeface="Al Tarikh" pitchFamily="2" charset="-78"/>
                <a:cs typeface="Al Tarikh" pitchFamily="2" charset="-78"/>
              </a:rPr>
              <a:t>ng</a:t>
            </a:r>
            <a:endParaRPr lang="nl-NL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  <a:p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05389EE-2229-6447-AAED-E92B274874A2}"/>
              </a:ext>
            </a:extLst>
          </p:cNvPr>
          <p:cNvSpPr txBox="1"/>
          <p:nvPr/>
        </p:nvSpPr>
        <p:spPr>
          <a:xfrm>
            <a:off x="7391400" y="230244"/>
            <a:ext cx="3094567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latin typeface="Al Tarikh" pitchFamily="2" charset="-78"/>
                <a:cs typeface="Al Tarikh" pitchFamily="2" charset="-78"/>
              </a:rPr>
              <a:t>naamwoordelijk gezegde</a:t>
            </a: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F5B8B68-BB4A-FA41-98D7-D10ABB7526E4}"/>
              </a:ext>
            </a:extLst>
          </p:cNvPr>
          <p:cNvSpPr txBox="1"/>
          <p:nvPr/>
        </p:nvSpPr>
        <p:spPr>
          <a:xfrm>
            <a:off x="7391401" y="3255034"/>
            <a:ext cx="3094566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nl-NL" dirty="0">
                <a:latin typeface="Al Tarikh" pitchFamily="2" charset="-78"/>
                <a:cs typeface="Al Tarikh" pitchFamily="2" charset="-78"/>
              </a:rPr>
              <a:t>werkwoordelijk gezegde</a:t>
            </a: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algn="ctr"/>
            <a:endParaRPr lang="nl-NL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16" name="Rechteraccolade 15">
            <a:extLst>
              <a:ext uri="{FF2B5EF4-FFF2-40B4-BE49-F238E27FC236}">
                <a16:creationId xmlns:a16="http://schemas.microsoft.com/office/drawing/2014/main" id="{C57EA0EA-C20F-834A-B499-61E2FEA86072}"/>
              </a:ext>
            </a:extLst>
          </p:cNvPr>
          <p:cNvSpPr/>
          <p:nvPr/>
        </p:nvSpPr>
        <p:spPr>
          <a:xfrm>
            <a:off x="6862233" y="563433"/>
            <a:ext cx="347133" cy="22521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eraccolade 16">
            <a:extLst>
              <a:ext uri="{FF2B5EF4-FFF2-40B4-BE49-F238E27FC236}">
                <a16:creationId xmlns:a16="http://schemas.microsoft.com/office/drawing/2014/main" id="{2A6DB22B-BC68-054A-9012-4AD885D2CFD7}"/>
              </a:ext>
            </a:extLst>
          </p:cNvPr>
          <p:cNvSpPr/>
          <p:nvPr/>
        </p:nvSpPr>
        <p:spPr>
          <a:xfrm>
            <a:off x="6874932" y="3139871"/>
            <a:ext cx="347133" cy="22521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882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1F14A-2CC4-6D46-97D4-C062EEC4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Nu jullie, wat is KWW, </a:t>
            </a:r>
            <a:r>
              <a:rPr lang="nl-NL" dirty="0" err="1"/>
              <a:t>hww</a:t>
            </a:r>
            <a:r>
              <a:rPr lang="nl-NL" dirty="0"/>
              <a:t> en </a:t>
            </a:r>
            <a:r>
              <a:rPr lang="nl-NL" dirty="0" err="1"/>
              <a:t>zww</a:t>
            </a:r>
            <a:r>
              <a:rPr lang="nl-NL" dirty="0"/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C9B6BE8-6607-C747-8039-6A8971F0828F}"/>
              </a:ext>
            </a:extLst>
          </p:cNvPr>
          <p:cNvSpPr txBox="1"/>
          <p:nvPr/>
        </p:nvSpPr>
        <p:spPr>
          <a:xfrm>
            <a:off x="931333" y="2523067"/>
            <a:ext cx="53278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>
                <a:latin typeface="Al Tarikh" pitchFamily="2" charset="-78"/>
                <a:cs typeface="Al Tarikh" pitchFamily="2" charset="-78"/>
              </a:rPr>
              <a:t>Ik zal moeten leren voor die toets.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Al Tarikh" pitchFamily="2" charset="-78"/>
                <a:cs typeface="Al Tarikh" pitchFamily="2" charset="-78"/>
              </a:rPr>
              <a:t>De minister is gek om nog meer te lenen aan KLM.</a:t>
            </a:r>
          </a:p>
          <a:p>
            <a:pPr marL="342900" indent="-342900">
              <a:buAutoNum type="arabicPeriod"/>
            </a:pPr>
            <a:r>
              <a:rPr lang="nl-NL" dirty="0">
                <a:latin typeface="Al Tarikh" pitchFamily="2" charset="-78"/>
                <a:cs typeface="Al Tarikh" pitchFamily="2" charset="-78"/>
              </a:rPr>
              <a:t>De leerling heeft moeten </a:t>
            </a:r>
            <a:r>
              <a:rPr lang="nl-NL" dirty="0" err="1">
                <a:latin typeface="Al Tarikh" pitchFamily="2" charset="-78"/>
                <a:cs typeface="Al Tarikh" pitchFamily="2" charset="-78"/>
              </a:rPr>
              <a:t>corveeën</a:t>
            </a:r>
            <a:r>
              <a:rPr lang="nl-NL" dirty="0">
                <a:latin typeface="Al Tarikh" pitchFamily="2" charset="-78"/>
                <a:cs typeface="Al Tarikh" pitchFamily="2" charset="-78"/>
              </a:rPr>
              <a:t> na het 7</a:t>
            </a:r>
            <a:r>
              <a:rPr lang="nl-NL" baseline="30000" dirty="0">
                <a:latin typeface="Al Tarikh" pitchFamily="2" charset="-78"/>
                <a:cs typeface="Al Tarikh" pitchFamily="2" charset="-78"/>
              </a:rPr>
              <a:t>e</a:t>
            </a:r>
            <a:r>
              <a:rPr lang="nl-NL" dirty="0">
                <a:latin typeface="Al Tarikh" pitchFamily="2" charset="-78"/>
                <a:cs typeface="Al Tarikh" pitchFamily="2" charset="-78"/>
              </a:rPr>
              <a:t> uur.</a:t>
            </a:r>
          </a:p>
          <a:p>
            <a:pPr marL="342900" indent="-342900">
              <a:buAutoNum type="arabicPeriod"/>
            </a:pPr>
            <a:r>
              <a:rPr lang="nl-NL" dirty="0">
                <a:latin typeface="Al Tarikh" pitchFamily="2" charset="-78"/>
                <a:cs typeface="Al Tarikh" pitchFamily="2" charset="-78"/>
              </a:rPr>
              <a:t>Zij zou ziek kunnen worden.</a:t>
            </a:r>
          </a:p>
          <a:p>
            <a:pPr marL="342900" indent="-342900">
              <a:buAutoNum type="arabicPeriod"/>
            </a:pPr>
            <a:r>
              <a:rPr lang="nl-NL" dirty="0">
                <a:latin typeface="Al Tarikh" pitchFamily="2" charset="-78"/>
                <a:cs typeface="Al Tarikh" pitchFamily="2" charset="-78"/>
              </a:rPr>
              <a:t>Zij lijkt een undercover smeris te zijn.</a:t>
            </a:r>
          </a:p>
          <a:p>
            <a:pPr marL="342900" indent="-342900">
              <a:buAutoNum type="arabicPeriod"/>
            </a:pPr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marL="342900" indent="-342900">
              <a:buAutoNum type="arabicPeriod"/>
            </a:pPr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marL="342900" indent="-342900">
              <a:buAutoNum type="arabicPeriod"/>
            </a:pPr>
            <a:endParaRPr lang="nl-NL" dirty="0">
              <a:latin typeface="Al Tarikh" pitchFamily="2" charset="-78"/>
              <a:cs typeface="Al Tarikh" pitchFamily="2" charset="-78"/>
            </a:endParaRPr>
          </a:p>
          <a:p>
            <a:pPr marL="342900" indent="-34290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297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497F0-2B10-9244-A73F-411A1D04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Maken: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E87D15-FA4D-B54C-802E-2A1285ADB0C0}"/>
              </a:ext>
            </a:extLst>
          </p:cNvPr>
          <p:cNvSpPr txBox="1"/>
          <p:nvPr/>
        </p:nvSpPr>
        <p:spPr>
          <a:xfrm>
            <a:off x="685801" y="2252134"/>
            <a:ext cx="32370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l Tarikh" pitchFamily="2" charset="-78"/>
                <a:cs typeface="Al Tarikh" pitchFamily="2" charset="-78"/>
              </a:rPr>
              <a:t>Opdracht 4 en 5 p. 63</a:t>
            </a:r>
          </a:p>
          <a:p>
            <a:r>
              <a:rPr lang="nl-NL" sz="2800" dirty="0">
                <a:latin typeface="Al Tarikh" pitchFamily="2" charset="-78"/>
                <a:cs typeface="Al Tarikh" pitchFamily="2" charset="-78"/>
              </a:rPr>
              <a:t>Opdracht 6 en 7 p. 64</a:t>
            </a:r>
          </a:p>
        </p:txBody>
      </p:sp>
    </p:spTree>
    <p:extLst>
      <p:ext uri="{BB962C8B-B14F-4D97-AF65-F5344CB8AC3E}">
        <p14:creationId xmlns:p14="http://schemas.microsoft.com/office/powerpoint/2010/main" val="415609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8AC6A-55AB-C84D-8AA4-07A22421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 </a:t>
            </a:r>
            <a:r>
              <a:rPr lang="nl-NL" dirty="0" err="1"/>
              <a:t>toetsinhoud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FFD5FD-0E28-044E-8F49-8BB384B0C06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cap="none" dirty="0">
                <a:latin typeface="Al Tarikh" pitchFamily="2" charset="-78"/>
              </a:rPr>
              <a:t>grammatica zinsdelen </a:t>
            </a:r>
          </a:p>
          <a:p>
            <a:r>
              <a:rPr lang="nl-NL" cap="none" dirty="0">
                <a:latin typeface="Al Tarikh" pitchFamily="2" charset="-78"/>
              </a:rPr>
              <a:t>hoofd- en bijzinnen</a:t>
            </a:r>
          </a:p>
          <a:p>
            <a:r>
              <a:rPr lang="nl-NL" cap="none" dirty="0">
                <a:latin typeface="Al Tarikh" pitchFamily="2" charset="-78"/>
              </a:rPr>
              <a:t>woordsoorten</a:t>
            </a:r>
          </a:p>
          <a:p>
            <a:r>
              <a:rPr lang="nl-NL" cap="none" dirty="0">
                <a:latin typeface="Al Tarikh" pitchFamily="2" charset="-78"/>
              </a:rPr>
              <a:t>taalkunde: voor–  en achtervoegsels</a:t>
            </a:r>
          </a:p>
          <a:p>
            <a:r>
              <a:rPr lang="nl-NL" cap="none" dirty="0">
                <a:latin typeface="Al Tarikh" pitchFamily="2" charset="-78"/>
              </a:rPr>
              <a:t>woordenschat</a:t>
            </a:r>
          </a:p>
        </p:txBody>
      </p:sp>
    </p:spTree>
    <p:extLst>
      <p:ext uri="{BB962C8B-B14F-4D97-AF65-F5344CB8AC3E}">
        <p14:creationId xmlns:p14="http://schemas.microsoft.com/office/powerpoint/2010/main" val="374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72A93-692E-EB4E-BB01-57FD2BC3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E2D07D-84CF-1049-866F-A75137A2AF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Nakijken huiswerk</a:t>
            </a:r>
          </a:p>
          <a:p>
            <a:r>
              <a:rPr lang="nl-NL" dirty="0"/>
              <a:t>Literatuur Opdracht boek </a:t>
            </a:r>
          </a:p>
          <a:p>
            <a:r>
              <a:rPr lang="nl-NL" dirty="0"/>
              <a:t>Uitleg woordsoorten</a:t>
            </a:r>
          </a:p>
        </p:txBody>
      </p:sp>
    </p:spTree>
    <p:extLst>
      <p:ext uri="{BB962C8B-B14F-4D97-AF65-F5344CB8AC3E}">
        <p14:creationId xmlns:p14="http://schemas.microsoft.com/office/powerpoint/2010/main" val="91881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7A6EC-3D46-7641-8A6A-81CF3FFB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44585F6-1B03-C140-8E0B-F2EAED88D5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84242" y="0"/>
            <a:ext cx="6299280" cy="6803858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5F248B5-4F54-F34D-9637-DC1FA5FFFF8F}"/>
              </a:ext>
            </a:extLst>
          </p:cNvPr>
          <p:cNvSpPr txBox="1"/>
          <p:nvPr/>
        </p:nvSpPr>
        <p:spPr>
          <a:xfrm>
            <a:off x="7332133" y="3951479"/>
            <a:ext cx="22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Dit moet hoofdzin zijn.</a:t>
            </a:r>
          </a:p>
        </p:txBody>
      </p:sp>
    </p:spTree>
    <p:extLst>
      <p:ext uri="{BB962C8B-B14F-4D97-AF65-F5344CB8AC3E}">
        <p14:creationId xmlns:p14="http://schemas.microsoft.com/office/powerpoint/2010/main" val="421241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B5799-E859-6242-B58D-1EB78D386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 vervolg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18BE7F-C149-A24C-8990-B8D9FBB1F0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</a:rPr>
              <a:t>Hoe hij dat gaat doen, is nog geheim. Hoofdzin: (dat) is nog geheim. Bijzin: hoe hij dat gaat doen.</a:t>
            </a:r>
          </a:p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</a:rPr>
              <a:t>Zij weet niet wat ze mist. Hoofdzin: Zij weet (dat) niet. Bijzin: wat ze mist.</a:t>
            </a:r>
          </a:p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</a:rPr>
              <a:t>De docent wacht op wie te lang over een oefening heeft gedaan. Hoofdzin: De docent wacht. Bijzin: op wie te lang over een oefening heeft gedaan.</a:t>
            </a:r>
          </a:p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  <a:cs typeface="Al Tarikh" pitchFamily="2" charset="-78"/>
              </a:rPr>
              <a:t>De onderliggende gedachte is dat het milieu er beter van wordt  Hoofdzin: De onderliggende gedachte is dat.  Bijzin: dat het milieu er beter van wordt.</a:t>
            </a:r>
            <a:endParaRPr lang="nl-NL" cap="none" dirty="0">
              <a:latin typeface="Al Tarikh" pitchFamily="2" charset="-78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</a:rPr>
              <a:t>De docent deelt oefeningen uit zodat je beter in grammatica wordt. Hoofdzin: De docent deelt oefeningen uit. Bijzin: zodat je beter in grammatica wordt.</a:t>
            </a:r>
          </a:p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</a:rPr>
              <a:t>Het regent, maar ik ga toch fietsen. Hoofdzinnen: het regent en ik ga toch fietsen.</a:t>
            </a:r>
          </a:p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</a:rPr>
              <a:t>Ik wil jouw mening horen, want jij hebt altijd interessante visies. Hoofdzinnen: Ik wil  jouw mening horen en jij hebt altijd interessante visies.</a:t>
            </a:r>
          </a:p>
          <a:p>
            <a:pPr marL="457200" indent="-457200">
              <a:buFont typeface="+mj-lt"/>
              <a:buAutoNum type="arabicPeriod"/>
            </a:pPr>
            <a:r>
              <a:rPr lang="nl-NL" cap="none" dirty="0">
                <a:latin typeface="Al Tarikh" pitchFamily="2" charset="-78"/>
              </a:rPr>
              <a:t>Ga je mee of blijf je thuis? Hoofdzinnen: ga je mee en blijf je thuis.</a:t>
            </a:r>
          </a:p>
        </p:txBody>
      </p:sp>
    </p:spTree>
    <p:extLst>
      <p:ext uri="{BB962C8B-B14F-4D97-AF65-F5344CB8AC3E}">
        <p14:creationId xmlns:p14="http://schemas.microsoft.com/office/powerpoint/2010/main" val="302879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3D883-847A-8E4B-AC43-DFFE5090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Verklaar waarom deze titel geen correct Nederlands 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E72057-FA63-174C-A054-F620305A84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1389875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‘</a:t>
            </a:r>
            <a:r>
              <a:rPr lang="nl-NL" cap="none" dirty="0">
                <a:latin typeface="Al Tarikh" pitchFamily="2" charset="-78"/>
                <a:cs typeface="Al Tarikh" pitchFamily="2" charset="-78"/>
              </a:rPr>
              <a:t>Gemeente zegt ik Nederlands leren’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913A7F-80FC-4747-83C9-BD7935EE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263" y="1294346"/>
            <a:ext cx="3254018" cy="50711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8C1C594-1A05-CF47-819E-C12FA986775A}"/>
              </a:ext>
            </a:extLst>
          </p:cNvPr>
          <p:cNvSpPr txBox="1"/>
          <p:nvPr/>
        </p:nvSpPr>
        <p:spPr>
          <a:xfrm>
            <a:off x="685801" y="3778978"/>
            <a:ext cx="63765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l Tarikh" pitchFamily="2" charset="-78"/>
                <a:cs typeface="Al Tarikh" pitchFamily="2" charset="-78"/>
              </a:rPr>
              <a:t>De gemeente zegt dat ik Nederlands moet leren.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Hoofdzin: De gemeente zegt dat.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Bijzin: …dat ik Nederlands moet leren.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Merk op: dat = lv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Dat ik Nederlands moet leren noemen we lijdend voorwerpszin.</a:t>
            </a:r>
          </a:p>
          <a:p>
            <a:r>
              <a:rPr lang="nl-NL" dirty="0">
                <a:latin typeface="Al Tarikh" pitchFamily="2" charset="-78"/>
                <a:cs typeface="Al Tarikh" pitchFamily="2" charset="-78"/>
              </a:rPr>
              <a:t>Dit hoef je niet voor de toets te weten. Maar leuk toch?!</a:t>
            </a:r>
          </a:p>
        </p:txBody>
      </p:sp>
    </p:spTree>
    <p:extLst>
      <p:ext uri="{BB962C8B-B14F-4D97-AF65-F5344CB8AC3E}">
        <p14:creationId xmlns:p14="http://schemas.microsoft.com/office/powerpoint/2010/main" val="39409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4B62D-0685-2B40-A043-707197C7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Kahoot</a:t>
            </a:r>
            <a:r>
              <a:rPr lang="nl-NL" dirty="0"/>
              <a:t>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44E0B6-4DF3-D244-AFA5-7200081C71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https://create.kahoot.it/kahoots/my-kahoots/folder/1cbe86aa-d2ae-4171-9226-08a3bf485b09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772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62BCE-4063-A748-81CD-687A44AE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literatuuropdracht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80E3B1-20BD-1F4B-BA3D-974D388EFE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Lees een boek  c–niveau of hoger</a:t>
            </a:r>
          </a:p>
          <a:p>
            <a:r>
              <a:rPr lang="nl-NL" dirty="0"/>
              <a:t>Kies een van de opdrachten van het stencil</a:t>
            </a:r>
          </a:p>
          <a:p>
            <a:r>
              <a:rPr lang="nl-NL" dirty="0"/>
              <a:t>Vóór eind november af hebben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F61169-8EBD-544F-80BB-0D43DFDD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363" y="460421"/>
            <a:ext cx="3797300" cy="2133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8B4D47-0F7C-074D-B29F-FB8AE248F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652" y="2707104"/>
            <a:ext cx="2095011" cy="29865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BA3C2FB-337C-CD4B-B183-4D463674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496" y="2780239"/>
            <a:ext cx="2286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0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4DEA7D7-59CC-9B42-8B0A-7110E2EDEE97}"/>
              </a:ext>
            </a:extLst>
          </p:cNvPr>
          <p:cNvSpPr txBox="1"/>
          <p:nvPr/>
        </p:nvSpPr>
        <p:spPr>
          <a:xfrm>
            <a:off x="998621" y="2550695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Grammatica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0E8B24-839A-9B41-A549-F974C79354C9}"/>
              </a:ext>
            </a:extLst>
          </p:cNvPr>
          <p:cNvSpPr txBox="1"/>
          <p:nvPr/>
        </p:nvSpPr>
        <p:spPr>
          <a:xfrm>
            <a:off x="2911642" y="1395663"/>
            <a:ext cx="663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Re</a:t>
            </a:r>
            <a:r>
              <a:rPr lang="nl-NL" dirty="0">
                <a:solidFill>
                  <a:srgbClr val="FF0000"/>
                </a:solidFill>
              </a:rPr>
              <a:t>d</a:t>
            </a:r>
            <a:r>
              <a:rPr lang="nl-NL" dirty="0"/>
              <a:t>ekundig ontleden –  zins</a:t>
            </a:r>
            <a:r>
              <a:rPr lang="nl-NL" dirty="0">
                <a:solidFill>
                  <a:srgbClr val="FF0000"/>
                </a:solidFill>
              </a:rPr>
              <a:t>d</a:t>
            </a:r>
            <a:r>
              <a:rPr lang="nl-NL" dirty="0"/>
              <a:t>elen (wat we tot nu toe hebben gedaan)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318E0B4-E0AF-C441-8B65-58BBE160F582}"/>
              </a:ext>
            </a:extLst>
          </p:cNvPr>
          <p:cNvSpPr txBox="1"/>
          <p:nvPr/>
        </p:nvSpPr>
        <p:spPr>
          <a:xfrm>
            <a:off x="2803358" y="3934326"/>
            <a:ext cx="580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Taalkundig ontleden – woordsoorten (wat we nu gaan doen)</a:t>
            </a:r>
          </a:p>
        </p:txBody>
      </p:sp>
      <p:sp>
        <p:nvSpPr>
          <p:cNvPr id="7" name="Wolkvormige toelichting 6">
            <a:extLst>
              <a:ext uri="{FF2B5EF4-FFF2-40B4-BE49-F238E27FC236}">
                <a16:creationId xmlns:a16="http://schemas.microsoft.com/office/drawing/2014/main" id="{F2955240-8A8D-4B4B-A53F-0CFC24472150}"/>
              </a:ext>
            </a:extLst>
          </p:cNvPr>
          <p:cNvSpPr/>
          <p:nvPr/>
        </p:nvSpPr>
        <p:spPr>
          <a:xfrm>
            <a:off x="8849681" y="1689158"/>
            <a:ext cx="2965329" cy="1756610"/>
          </a:xfrm>
          <a:prstGeom prst="cloudCallout">
            <a:avLst>
              <a:gd name="adj1" fmla="val -235018"/>
              <a:gd name="adj2" fmla="val -39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Tip: de d is een geheugensteuntje 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F23532E-B732-9449-BC1A-72A00937AAB6}"/>
              </a:ext>
            </a:extLst>
          </p:cNvPr>
          <p:cNvCxnSpPr/>
          <p:nvPr/>
        </p:nvCxnSpPr>
        <p:spPr>
          <a:xfrm flipV="1">
            <a:off x="2347067" y="1900989"/>
            <a:ext cx="456291" cy="409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7F587EB-F16D-774E-8F83-4B5CB84059D2}"/>
              </a:ext>
            </a:extLst>
          </p:cNvPr>
          <p:cNvCxnSpPr/>
          <p:nvPr/>
        </p:nvCxnSpPr>
        <p:spPr>
          <a:xfrm>
            <a:off x="2153653" y="3116179"/>
            <a:ext cx="577515" cy="589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186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elangrijke gebeurtenis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Belangrijke gebeurtenis</Template>
  <TotalTime>447</TotalTime>
  <Words>718</Words>
  <Application>Microsoft Macintosh PowerPoint</Application>
  <PresentationFormat>Breedbeeld</PresentationFormat>
  <Paragraphs>149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Al Tarikh</vt:lpstr>
      <vt:lpstr>Arial</vt:lpstr>
      <vt:lpstr>Impact</vt:lpstr>
      <vt:lpstr>Belangrijke gebeurtenis</vt:lpstr>
      <vt:lpstr>Nederlands woordsoorten</vt:lpstr>
      <vt:lpstr>Overzicht toetsinhoud</vt:lpstr>
      <vt:lpstr>Agenda</vt:lpstr>
      <vt:lpstr>antwoorden</vt:lpstr>
      <vt:lpstr>Antwoorden vervolg</vt:lpstr>
      <vt:lpstr>Verklaar waarom deze titel geen correct Nederlands is</vt:lpstr>
      <vt:lpstr>Kahoot!</vt:lpstr>
      <vt:lpstr>literatuuropdracht</vt:lpstr>
      <vt:lpstr>PowerPoint-presentatie</vt:lpstr>
      <vt:lpstr>PowerPoint-presentatie</vt:lpstr>
      <vt:lpstr>PowerPoint-presentatie</vt:lpstr>
      <vt:lpstr>PowerPoint-presentatie</vt:lpstr>
      <vt:lpstr>Nu jullie, wat is KWW, hww en zww?</vt:lpstr>
      <vt:lpstr>Maken: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Nederlands woordsoorten</dc:title>
  <dc:creator>Josje Kuenen</dc:creator>
  <cp:lastModifiedBy>Josje Kuenen</cp:lastModifiedBy>
  <cp:revision>24</cp:revision>
  <dcterms:created xsi:type="dcterms:W3CDTF">2020-11-01T13:10:29Z</dcterms:created>
  <dcterms:modified xsi:type="dcterms:W3CDTF">2020-11-04T13:02:13Z</dcterms:modified>
</cp:coreProperties>
</file>