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57" r:id="rId3"/>
    <p:sldId id="258" r:id="rId4"/>
    <p:sldId id="315" r:id="rId5"/>
    <p:sldId id="316" r:id="rId6"/>
    <p:sldId id="259" r:id="rId7"/>
    <p:sldId id="261" r:id="rId8"/>
    <p:sldId id="317" r:id="rId9"/>
    <p:sldId id="314" r:id="rId10"/>
    <p:sldId id="318" r:id="rId11"/>
    <p:sldId id="26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18"/>
    <p:restoredTop sz="94693"/>
  </p:normalViewPr>
  <p:slideViewPr>
    <p:cSldViewPr snapToGrid="0" snapToObjects="1" showGuides="1">
      <p:cViewPr varScale="1">
        <p:scale>
          <a:sx n="69" d="100"/>
          <a:sy n="69" d="100"/>
        </p:scale>
        <p:origin x="224" y="3176"/>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nl-NL"/>
              <a:t>Klik om stijl te bewerken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10/11/20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nl-NL"/>
              <a:t>Klik om stijl te bewerken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10/11/20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10/11/20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a:p>
        </p:txBody>
      </p:sp>
      <p:sp>
        <p:nvSpPr>
          <p:cNvPr id="6" name="Title 5"/>
          <p:cNvSpPr>
            <a:spLocks noGrp="1"/>
          </p:cNvSpPr>
          <p:nvPr>
            <p:ph type="title"/>
          </p:nvPr>
        </p:nvSpPr>
        <p:spPr/>
        <p:txBody>
          <a:bodyPr/>
          <a:lstStyle/>
          <a:p>
            <a:r>
              <a:rPr lang="nl-NL"/>
              <a:t>Klik om stijl te bewerken</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stijl te bewerken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DA16AA21-1863-4931-97CB-99D0A168701B}" type="datetimeFigureOut">
              <a:rPr lang="en-US" smtClean="0"/>
              <a:t>10/11/20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stijl te bewerken</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3772C379-9A7C-4C87-A116-CBE9F58B04C5}" type="datetimeFigureOut">
              <a:rPr lang="en-US" smtClean="0"/>
              <a:t>10/11/20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10/11/20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10" Type="http://schemas.openxmlformats.org/officeDocument/2006/relationships/image" Target="../media/image13.tiff"/><Relationship Id="rId4" Type="http://schemas.openxmlformats.org/officeDocument/2006/relationships/image" Target="../media/image7.tiff"/><Relationship Id="rId9" Type="http://schemas.openxmlformats.org/officeDocument/2006/relationships/image" Target="../media/image1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93AD6-8A55-A744-9126-688EBAA6B299}"/>
              </a:ext>
            </a:extLst>
          </p:cNvPr>
          <p:cNvSpPr>
            <a:spLocks noGrp="1"/>
          </p:cNvSpPr>
          <p:nvPr>
            <p:ph type="ctrTitle"/>
          </p:nvPr>
        </p:nvSpPr>
        <p:spPr/>
        <p:txBody>
          <a:bodyPr/>
          <a:lstStyle/>
          <a:p>
            <a:r>
              <a:rPr lang="nl-NL" dirty="0"/>
              <a:t>Welkom!</a:t>
            </a:r>
          </a:p>
        </p:txBody>
      </p:sp>
      <p:sp>
        <p:nvSpPr>
          <p:cNvPr id="3" name="Ondertitel 2">
            <a:extLst>
              <a:ext uri="{FF2B5EF4-FFF2-40B4-BE49-F238E27FC236}">
                <a16:creationId xmlns:a16="http://schemas.microsoft.com/office/drawing/2014/main" id="{A711BD12-1B24-824E-8E99-44FD30F5D39C}"/>
              </a:ext>
            </a:extLst>
          </p:cNvPr>
          <p:cNvSpPr>
            <a:spLocks noGrp="1"/>
          </p:cNvSpPr>
          <p:nvPr>
            <p:ph type="subTitle" idx="1"/>
          </p:nvPr>
        </p:nvSpPr>
        <p:spPr/>
        <p:txBody>
          <a:bodyPr/>
          <a:lstStyle/>
          <a:p>
            <a:r>
              <a:rPr lang="nl-NL" dirty="0"/>
              <a:t>Nederlands, 4VD, Josje Kuenen</a:t>
            </a:r>
          </a:p>
        </p:txBody>
      </p:sp>
    </p:spTree>
    <p:extLst>
      <p:ext uri="{BB962C8B-B14F-4D97-AF65-F5344CB8AC3E}">
        <p14:creationId xmlns:p14="http://schemas.microsoft.com/office/powerpoint/2010/main" val="2520084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FDB166-73AF-0447-B244-E3C7B2B00803}"/>
              </a:ext>
            </a:extLst>
          </p:cNvPr>
          <p:cNvSpPr>
            <a:spLocks noGrp="1"/>
          </p:cNvSpPr>
          <p:nvPr>
            <p:ph type="title"/>
          </p:nvPr>
        </p:nvSpPr>
        <p:spPr/>
        <p:txBody>
          <a:bodyPr/>
          <a:lstStyle/>
          <a:p>
            <a:r>
              <a:rPr lang="nl-NL" dirty="0"/>
              <a:t>Maatschappelijk relevant</a:t>
            </a:r>
          </a:p>
        </p:txBody>
      </p:sp>
      <p:sp>
        <p:nvSpPr>
          <p:cNvPr id="3" name="Tijdelijke aanduiding voor inhoud 2">
            <a:extLst>
              <a:ext uri="{FF2B5EF4-FFF2-40B4-BE49-F238E27FC236}">
                <a16:creationId xmlns:a16="http://schemas.microsoft.com/office/drawing/2014/main" id="{B474E944-338A-3848-B502-B6906C357481}"/>
              </a:ext>
            </a:extLst>
          </p:cNvPr>
          <p:cNvSpPr>
            <a:spLocks noGrp="1"/>
          </p:cNvSpPr>
          <p:nvPr>
            <p:ph idx="1"/>
          </p:nvPr>
        </p:nvSpPr>
        <p:spPr/>
        <p:txBody>
          <a:bodyPr/>
          <a:lstStyle/>
          <a:p>
            <a:r>
              <a:rPr lang="nl-NL" dirty="0"/>
              <a:t>Coronamaatregelen</a:t>
            </a:r>
          </a:p>
          <a:p>
            <a:r>
              <a:rPr lang="nl-NL" dirty="0"/>
              <a:t>Stikstofbeleid</a:t>
            </a:r>
          </a:p>
          <a:p>
            <a:r>
              <a:rPr lang="nl-NL" dirty="0"/>
              <a:t>Donorregister</a:t>
            </a:r>
          </a:p>
          <a:p>
            <a:r>
              <a:rPr lang="nl-NL" dirty="0"/>
              <a:t>Online onderwijs</a:t>
            </a:r>
          </a:p>
          <a:p>
            <a:r>
              <a:rPr lang="nl-NL" dirty="0"/>
              <a:t>Lerarentekort</a:t>
            </a:r>
          </a:p>
          <a:p>
            <a:r>
              <a:rPr lang="nl-NL" dirty="0"/>
              <a:t>Enz.</a:t>
            </a:r>
          </a:p>
        </p:txBody>
      </p:sp>
    </p:spTree>
    <p:extLst>
      <p:ext uri="{BB962C8B-B14F-4D97-AF65-F5344CB8AC3E}">
        <p14:creationId xmlns:p14="http://schemas.microsoft.com/office/powerpoint/2010/main" val="343718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B521FA-DFFE-954B-837D-91ACE8F8FC40}"/>
              </a:ext>
            </a:extLst>
          </p:cNvPr>
          <p:cNvSpPr>
            <a:spLocks noGrp="1"/>
          </p:cNvSpPr>
          <p:nvPr>
            <p:ph type="title"/>
          </p:nvPr>
        </p:nvSpPr>
        <p:spPr/>
        <p:txBody>
          <a:bodyPr/>
          <a:lstStyle/>
          <a:p>
            <a:r>
              <a:rPr lang="nl-NL" dirty="0"/>
              <a:t>Opdracht volgende les </a:t>
            </a:r>
          </a:p>
        </p:txBody>
      </p:sp>
      <p:sp>
        <p:nvSpPr>
          <p:cNvPr id="3" name="Tijdelijke aanduiding voor inhoud 2">
            <a:extLst>
              <a:ext uri="{FF2B5EF4-FFF2-40B4-BE49-F238E27FC236}">
                <a16:creationId xmlns:a16="http://schemas.microsoft.com/office/drawing/2014/main" id="{5154F909-D963-8149-A3F4-27D50D8BBF56}"/>
              </a:ext>
            </a:extLst>
          </p:cNvPr>
          <p:cNvSpPr>
            <a:spLocks noGrp="1"/>
          </p:cNvSpPr>
          <p:nvPr>
            <p:ph idx="1"/>
          </p:nvPr>
        </p:nvSpPr>
        <p:spPr/>
        <p:txBody>
          <a:bodyPr>
            <a:normAutofit fontScale="92500" lnSpcReduction="20000"/>
          </a:bodyPr>
          <a:lstStyle/>
          <a:p>
            <a:endParaRPr lang="nl-NL" dirty="0"/>
          </a:p>
          <a:p>
            <a:r>
              <a:rPr lang="nl-NL" dirty="0"/>
              <a:t>Kies een maatschappelijk relevant onderwerp, leg dit voor aan de docent</a:t>
            </a:r>
          </a:p>
          <a:p>
            <a:r>
              <a:rPr lang="nl-NL" dirty="0"/>
              <a:t>Zoek alvast wat artikelen die je zou kunnen gebruiken</a:t>
            </a:r>
          </a:p>
          <a:p>
            <a:endParaRPr lang="nl-NL" dirty="0"/>
          </a:p>
          <a:p>
            <a:pPr marL="0" indent="0">
              <a:buNone/>
            </a:pPr>
            <a:r>
              <a:rPr lang="nl-NL" dirty="0"/>
              <a:t>Oefen met bronnen, zoek op op internet en geef ze weer in een bronnenlijst en zoals je het in de tekst vermeldt:</a:t>
            </a:r>
          </a:p>
          <a:p>
            <a:endParaRPr lang="nl-NL" dirty="0"/>
          </a:p>
          <a:p>
            <a:r>
              <a:rPr lang="nl-NL" dirty="0"/>
              <a:t>De psycholoog </a:t>
            </a:r>
            <a:r>
              <a:rPr lang="nl-NL" dirty="0" err="1"/>
              <a:t>Cialdini</a:t>
            </a:r>
            <a:r>
              <a:rPr lang="nl-NL" dirty="0"/>
              <a:t> zegt dat aardige mensen meer invloed hebben. (Uit zijn boek  I</a:t>
            </a:r>
            <a:r>
              <a:rPr lang="nl-NL" i="1" dirty="0"/>
              <a:t>nvloed</a:t>
            </a:r>
            <a:r>
              <a:rPr lang="nl-NL" dirty="0"/>
              <a:t>).</a:t>
            </a:r>
          </a:p>
          <a:p>
            <a:r>
              <a:rPr lang="nl-NL" dirty="0"/>
              <a:t>Luchtvaart stoot wel degelijk stikstof uit. (In een artikel uit </a:t>
            </a:r>
            <a:r>
              <a:rPr lang="nl-NL" i="1" dirty="0"/>
              <a:t>Trouw, Is het vliegtuig nou slecht of niet?</a:t>
            </a:r>
            <a:r>
              <a:rPr lang="nl-NL" dirty="0"/>
              <a:t>)</a:t>
            </a:r>
          </a:p>
          <a:p>
            <a:r>
              <a:rPr lang="nl-NL" dirty="0"/>
              <a:t>Er is geen lerarentekort. Ze zijn allemaal ziek. (In een artikel </a:t>
            </a:r>
            <a:r>
              <a:rPr lang="nl-NL" i="1" dirty="0"/>
              <a:t>van NRC, Er zijn wel leraren, maar ze staan niet voor de klas).</a:t>
            </a:r>
          </a:p>
          <a:p>
            <a:endParaRPr lang="nl-NL" dirty="0"/>
          </a:p>
        </p:txBody>
      </p:sp>
    </p:spTree>
    <p:extLst>
      <p:ext uri="{BB962C8B-B14F-4D97-AF65-F5344CB8AC3E}">
        <p14:creationId xmlns:p14="http://schemas.microsoft.com/office/powerpoint/2010/main" val="205858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32C6A-A291-2443-87A1-92D54B2B858A}"/>
              </a:ext>
            </a:extLst>
          </p:cNvPr>
          <p:cNvSpPr>
            <a:spLocks noGrp="1"/>
          </p:cNvSpPr>
          <p:nvPr>
            <p:ph type="title"/>
          </p:nvPr>
        </p:nvSpPr>
        <p:spPr/>
        <p:txBody>
          <a:bodyPr/>
          <a:lstStyle/>
          <a:p>
            <a:r>
              <a:rPr lang="nl-NL" dirty="0"/>
              <a:t>Even kennismaken</a:t>
            </a:r>
          </a:p>
        </p:txBody>
      </p:sp>
      <p:sp>
        <p:nvSpPr>
          <p:cNvPr id="3" name="Tijdelijke aanduiding voor inhoud 2">
            <a:extLst>
              <a:ext uri="{FF2B5EF4-FFF2-40B4-BE49-F238E27FC236}">
                <a16:creationId xmlns:a16="http://schemas.microsoft.com/office/drawing/2014/main" id="{08EEF8AB-5EFE-6045-AF89-36A313D4B1B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375890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72046-8ACB-DB4E-9704-5F145F1AAE4D}"/>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5C23F5C9-99A6-C342-894E-5ADE99F6174E}"/>
              </a:ext>
            </a:extLst>
          </p:cNvPr>
          <p:cNvSpPr>
            <a:spLocks noGrp="1"/>
          </p:cNvSpPr>
          <p:nvPr>
            <p:ph idx="1"/>
          </p:nvPr>
        </p:nvSpPr>
        <p:spPr/>
        <p:txBody>
          <a:bodyPr>
            <a:normAutofit/>
          </a:bodyPr>
          <a:lstStyle/>
          <a:p>
            <a:r>
              <a:rPr lang="nl-NL" dirty="0"/>
              <a:t>Toets spelling bespreken we na de herfstvakantie </a:t>
            </a:r>
          </a:p>
          <a:p>
            <a:r>
              <a:rPr lang="nl-NL" dirty="0"/>
              <a:t>Wanneer leveren jullie het boekverslag in?</a:t>
            </a:r>
          </a:p>
          <a:p>
            <a:r>
              <a:rPr lang="nl-NL" dirty="0"/>
              <a:t>Introductie belang Nederlands als vak en wederzijdse afspraken</a:t>
            </a:r>
          </a:p>
          <a:p>
            <a:r>
              <a:rPr lang="nl-NL" dirty="0"/>
              <a:t>Introductie beschouwing</a:t>
            </a:r>
          </a:p>
          <a:p>
            <a:r>
              <a:rPr lang="nl-NL" dirty="0"/>
              <a:t>Voor volgende les: onderwerp beschouwing bedenken en goedkeuring vragen aan docent</a:t>
            </a:r>
          </a:p>
          <a:p>
            <a:endParaRPr lang="nl-NL" dirty="0"/>
          </a:p>
        </p:txBody>
      </p:sp>
    </p:spTree>
    <p:extLst>
      <p:ext uri="{BB962C8B-B14F-4D97-AF65-F5344CB8AC3E}">
        <p14:creationId xmlns:p14="http://schemas.microsoft.com/office/powerpoint/2010/main" val="1027304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E5C3E-7B92-294C-944B-594314E95D41}"/>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DA8ED14C-77A2-1146-9A14-5119611FFC86}"/>
              </a:ext>
            </a:extLst>
          </p:cNvPr>
          <p:cNvSpPr>
            <a:spLocks noGrp="1"/>
          </p:cNvSpPr>
          <p:nvPr>
            <p:ph idx="1"/>
          </p:nvPr>
        </p:nvSpPr>
        <p:spPr>
          <a:xfrm>
            <a:off x="1127380" y="2012884"/>
            <a:ext cx="10058400" cy="4050792"/>
          </a:xfrm>
        </p:spPr>
        <p:txBody>
          <a:bodyPr/>
          <a:lstStyle/>
          <a:p>
            <a:endParaRPr lang="nl-NL" dirty="0"/>
          </a:p>
        </p:txBody>
      </p:sp>
      <p:sp>
        <p:nvSpPr>
          <p:cNvPr id="5" name="Ovaal 4">
            <a:extLst>
              <a:ext uri="{FF2B5EF4-FFF2-40B4-BE49-F238E27FC236}">
                <a16:creationId xmlns:a16="http://schemas.microsoft.com/office/drawing/2014/main" id="{CCE4FD5D-C164-8A4B-B2D9-4B275B36833B}"/>
              </a:ext>
            </a:extLst>
          </p:cNvPr>
          <p:cNvSpPr/>
          <p:nvPr/>
        </p:nvSpPr>
        <p:spPr>
          <a:xfrm>
            <a:off x="2929467" y="287867"/>
            <a:ext cx="6175875" cy="621453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Ring 5">
            <a:extLst>
              <a:ext uri="{FF2B5EF4-FFF2-40B4-BE49-F238E27FC236}">
                <a16:creationId xmlns:a16="http://schemas.microsoft.com/office/drawing/2014/main" id="{A6CF5233-9B8B-704B-A7A7-F3D3595403E3}"/>
              </a:ext>
            </a:extLst>
          </p:cNvPr>
          <p:cNvSpPr/>
          <p:nvPr/>
        </p:nvSpPr>
        <p:spPr>
          <a:xfrm>
            <a:off x="4103937" y="1447800"/>
            <a:ext cx="3826933" cy="3894666"/>
          </a:xfrm>
          <a:prstGeom prst="don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7" name="Ovaal 6">
            <a:extLst>
              <a:ext uri="{FF2B5EF4-FFF2-40B4-BE49-F238E27FC236}">
                <a16:creationId xmlns:a16="http://schemas.microsoft.com/office/drawing/2014/main" id="{246560E0-AA37-4A42-9B68-824FC6A54EA5}"/>
              </a:ext>
            </a:extLst>
          </p:cNvPr>
          <p:cNvSpPr/>
          <p:nvPr/>
        </p:nvSpPr>
        <p:spPr>
          <a:xfrm>
            <a:off x="5029200" y="2290741"/>
            <a:ext cx="1964267" cy="217965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t>ik</a:t>
            </a:r>
          </a:p>
        </p:txBody>
      </p:sp>
      <p:sp>
        <p:nvSpPr>
          <p:cNvPr id="8" name="Tekstvak 7">
            <a:extLst>
              <a:ext uri="{FF2B5EF4-FFF2-40B4-BE49-F238E27FC236}">
                <a16:creationId xmlns:a16="http://schemas.microsoft.com/office/drawing/2014/main" id="{9F92E7F9-0145-1A4C-B008-516269D437DB}"/>
              </a:ext>
            </a:extLst>
          </p:cNvPr>
          <p:cNvSpPr txBox="1"/>
          <p:nvPr/>
        </p:nvSpPr>
        <p:spPr>
          <a:xfrm>
            <a:off x="5774267" y="1791208"/>
            <a:ext cx="660400" cy="400110"/>
          </a:xfrm>
          <a:prstGeom prst="rect">
            <a:avLst/>
          </a:prstGeom>
          <a:noFill/>
        </p:spPr>
        <p:txBody>
          <a:bodyPr wrap="square" rtlCol="0">
            <a:spAutoFit/>
          </a:bodyPr>
          <a:lstStyle/>
          <a:p>
            <a:r>
              <a:rPr lang="nl-NL" sz="2000" b="1" dirty="0">
                <a:solidFill>
                  <a:schemeClr val="bg1"/>
                </a:solidFill>
              </a:rPr>
              <a:t>wij</a:t>
            </a:r>
          </a:p>
        </p:txBody>
      </p:sp>
      <p:sp>
        <p:nvSpPr>
          <p:cNvPr id="9" name="Tekstvak 8">
            <a:extLst>
              <a:ext uri="{FF2B5EF4-FFF2-40B4-BE49-F238E27FC236}">
                <a16:creationId xmlns:a16="http://schemas.microsoft.com/office/drawing/2014/main" id="{A5266CA5-6B23-2243-A774-77C263D02C6D}"/>
              </a:ext>
            </a:extLst>
          </p:cNvPr>
          <p:cNvSpPr txBox="1"/>
          <p:nvPr/>
        </p:nvSpPr>
        <p:spPr>
          <a:xfrm>
            <a:off x="5438227" y="727611"/>
            <a:ext cx="1436706" cy="400110"/>
          </a:xfrm>
          <a:prstGeom prst="rect">
            <a:avLst/>
          </a:prstGeom>
          <a:noFill/>
        </p:spPr>
        <p:txBody>
          <a:bodyPr wrap="square" rtlCol="0">
            <a:spAutoFit/>
          </a:bodyPr>
          <a:lstStyle/>
          <a:p>
            <a:r>
              <a:rPr lang="nl-NL" sz="2000" b="1" dirty="0">
                <a:solidFill>
                  <a:schemeClr val="bg1"/>
                </a:solidFill>
              </a:rPr>
              <a:t>iedereen</a:t>
            </a:r>
          </a:p>
        </p:txBody>
      </p:sp>
      <p:pic>
        <p:nvPicPr>
          <p:cNvPr id="11" name="Afbeelding 10">
            <a:extLst>
              <a:ext uri="{FF2B5EF4-FFF2-40B4-BE49-F238E27FC236}">
                <a16:creationId xmlns:a16="http://schemas.microsoft.com/office/drawing/2014/main" id="{D0CDA9A2-4C40-3348-B787-1F6F66B992B9}"/>
              </a:ext>
            </a:extLst>
          </p:cNvPr>
          <p:cNvPicPr>
            <a:picLocks noChangeAspect="1"/>
          </p:cNvPicPr>
          <p:nvPr/>
        </p:nvPicPr>
        <p:blipFill>
          <a:blip r:embed="rId2"/>
          <a:stretch>
            <a:fillRect/>
          </a:stretch>
        </p:blipFill>
        <p:spPr>
          <a:xfrm>
            <a:off x="486772" y="5769406"/>
            <a:ext cx="1465987" cy="732994"/>
          </a:xfrm>
          <a:prstGeom prst="rect">
            <a:avLst/>
          </a:prstGeom>
        </p:spPr>
      </p:pic>
      <p:pic>
        <p:nvPicPr>
          <p:cNvPr id="12" name="Afbeelding 11">
            <a:extLst>
              <a:ext uri="{FF2B5EF4-FFF2-40B4-BE49-F238E27FC236}">
                <a16:creationId xmlns:a16="http://schemas.microsoft.com/office/drawing/2014/main" id="{17ED6139-B1C2-7B49-81E2-185E6DBAF162}"/>
              </a:ext>
            </a:extLst>
          </p:cNvPr>
          <p:cNvPicPr>
            <a:picLocks noChangeAspect="1"/>
          </p:cNvPicPr>
          <p:nvPr/>
        </p:nvPicPr>
        <p:blipFill>
          <a:blip r:embed="rId3"/>
          <a:stretch>
            <a:fillRect/>
          </a:stretch>
        </p:blipFill>
        <p:spPr>
          <a:xfrm>
            <a:off x="441520" y="4783090"/>
            <a:ext cx="1511239" cy="838462"/>
          </a:xfrm>
          <a:prstGeom prst="rect">
            <a:avLst/>
          </a:prstGeom>
        </p:spPr>
      </p:pic>
      <p:pic>
        <p:nvPicPr>
          <p:cNvPr id="13" name="Afbeelding 12">
            <a:extLst>
              <a:ext uri="{FF2B5EF4-FFF2-40B4-BE49-F238E27FC236}">
                <a16:creationId xmlns:a16="http://schemas.microsoft.com/office/drawing/2014/main" id="{6A314794-0940-3A41-BEAA-03EE52557A9C}"/>
              </a:ext>
            </a:extLst>
          </p:cNvPr>
          <p:cNvPicPr>
            <a:picLocks noChangeAspect="1"/>
          </p:cNvPicPr>
          <p:nvPr/>
        </p:nvPicPr>
        <p:blipFill>
          <a:blip r:embed="rId4"/>
          <a:stretch>
            <a:fillRect/>
          </a:stretch>
        </p:blipFill>
        <p:spPr>
          <a:xfrm>
            <a:off x="2175389" y="5769405"/>
            <a:ext cx="1137922" cy="757235"/>
          </a:xfrm>
          <a:prstGeom prst="rect">
            <a:avLst/>
          </a:prstGeom>
        </p:spPr>
      </p:pic>
      <p:pic>
        <p:nvPicPr>
          <p:cNvPr id="14" name="Afbeelding 13">
            <a:extLst>
              <a:ext uri="{FF2B5EF4-FFF2-40B4-BE49-F238E27FC236}">
                <a16:creationId xmlns:a16="http://schemas.microsoft.com/office/drawing/2014/main" id="{46B40919-3E04-434F-A4C5-DD54265B3BA9}"/>
              </a:ext>
            </a:extLst>
          </p:cNvPr>
          <p:cNvPicPr>
            <a:picLocks noChangeAspect="1"/>
          </p:cNvPicPr>
          <p:nvPr/>
        </p:nvPicPr>
        <p:blipFill>
          <a:blip r:embed="rId5"/>
          <a:stretch>
            <a:fillRect/>
          </a:stretch>
        </p:blipFill>
        <p:spPr>
          <a:xfrm>
            <a:off x="2169952" y="5101234"/>
            <a:ext cx="1143360" cy="431103"/>
          </a:xfrm>
          <a:prstGeom prst="rect">
            <a:avLst/>
          </a:prstGeom>
        </p:spPr>
      </p:pic>
      <p:pic>
        <p:nvPicPr>
          <p:cNvPr id="16" name="Afbeelding 15">
            <a:extLst>
              <a:ext uri="{FF2B5EF4-FFF2-40B4-BE49-F238E27FC236}">
                <a16:creationId xmlns:a16="http://schemas.microsoft.com/office/drawing/2014/main" id="{DD83916C-DDB9-0848-A479-FBBE43F3C743}"/>
              </a:ext>
            </a:extLst>
          </p:cNvPr>
          <p:cNvPicPr>
            <a:picLocks noChangeAspect="1"/>
          </p:cNvPicPr>
          <p:nvPr/>
        </p:nvPicPr>
        <p:blipFill>
          <a:blip r:embed="rId6"/>
          <a:stretch>
            <a:fillRect/>
          </a:stretch>
        </p:blipFill>
        <p:spPr>
          <a:xfrm>
            <a:off x="703587" y="2075837"/>
            <a:ext cx="1638645" cy="917641"/>
          </a:xfrm>
          <a:prstGeom prst="rect">
            <a:avLst/>
          </a:prstGeom>
        </p:spPr>
      </p:pic>
      <p:pic>
        <p:nvPicPr>
          <p:cNvPr id="17" name="Afbeelding 16">
            <a:extLst>
              <a:ext uri="{FF2B5EF4-FFF2-40B4-BE49-F238E27FC236}">
                <a16:creationId xmlns:a16="http://schemas.microsoft.com/office/drawing/2014/main" id="{1E37274D-F764-7643-9C5F-2AF5B20F8EF3}"/>
              </a:ext>
            </a:extLst>
          </p:cNvPr>
          <p:cNvPicPr>
            <a:picLocks noChangeAspect="1"/>
          </p:cNvPicPr>
          <p:nvPr/>
        </p:nvPicPr>
        <p:blipFill>
          <a:blip r:embed="rId7"/>
          <a:stretch>
            <a:fillRect/>
          </a:stretch>
        </p:blipFill>
        <p:spPr>
          <a:xfrm>
            <a:off x="708530" y="3121228"/>
            <a:ext cx="1633702" cy="914873"/>
          </a:xfrm>
          <a:prstGeom prst="rect">
            <a:avLst/>
          </a:prstGeom>
        </p:spPr>
      </p:pic>
      <p:pic>
        <p:nvPicPr>
          <p:cNvPr id="19" name="Afbeelding 18">
            <a:extLst>
              <a:ext uri="{FF2B5EF4-FFF2-40B4-BE49-F238E27FC236}">
                <a16:creationId xmlns:a16="http://schemas.microsoft.com/office/drawing/2014/main" id="{4E637027-D616-8143-9F3B-133A06B6BE9B}"/>
              </a:ext>
            </a:extLst>
          </p:cNvPr>
          <p:cNvPicPr>
            <a:picLocks noChangeAspect="1"/>
          </p:cNvPicPr>
          <p:nvPr/>
        </p:nvPicPr>
        <p:blipFill>
          <a:blip r:embed="rId8"/>
          <a:stretch>
            <a:fillRect/>
          </a:stretch>
        </p:blipFill>
        <p:spPr>
          <a:xfrm>
            <a:off x="8798152" y="175431"/>
            <a:ext cx="3306804" cy="1287110"/>
          </a:xfrm>
          <a:prstGeom prst="rect">
            <a:avLst/>
          </a:prstGeom>
        </p:spPr>
      </p:pic>
      <p:pic>
        <p:nvPicPr>
          <p:cNvPr id="20" name="Afbeelding 19">
            <a:extLst>
              <a:ext uri="{FF2B5EF4-FFF2-40B4-BE49-F238E27FC236}">
                <a16:creationId xmlns:a16="http://schemas.microsoft.com/office/drawing/2014/main" id="{AC6A1F16-E648-A040-AFFD-73CA86DB074D}"/>
              </a:ext>
            </a:extLst>
          </p:cNvPr>
          <p:cNvPicPr>
            <a:picLocks noChangeAspect="1"/>
          </p:cNvPicPr>
          <p:nvPr/>
        </p:nvPicPr>
        <p:blipFill>
          <a:blip r:embed="rId9"/>
          <a:stretch>
            <a:fillRect/>
          </a:stretch>
        </p:blipFill>
        <p:spPr>
          <a:xfrm>
            <a:off x="10373487" y="1513168"/>
            <a:ext cx="1508839" cy="1356300"/>
          </a:xfrm>
          <a:prstGeom prst="rect">
            <a:avLst/>
          </a:prstGeom>
        </p:spPr>
      </p:pic>
      <p:pic>
        <p:nvPicPr>
          <p:cNvPr id="21" name="Afbeelding 20">
            <a:extLst>
              <a:ext uri="{FF2B5EF4-FFF2-40B4-BE49-F238E27FC236}">
                <a16:creationId xmlns:a16="http://schemas.microsoft.com/office/drawing/2014/main" id="{04B308B9-54DC-944A-AE55-E78F8A213E0A}"/>
              </a:ext>
            </a:extLst>
          </p:cNvPr>
          <p:cNvPicPr>
            <a:picLocks noChangeAspect="1"/>
          </p:cNvPicPr>
          <p:nvPr/>
        </p:nvPicPr>
        <p:blipFill>
          <a:blip r:embed="rId10"/>
          <a:stretch>
            <a:fillRect/>
          </a:stretch>
        </p:blipFill>
        <p:spPr>
          <a:xfrm>
            <a:off x="9372692" y="2869468"/>
            <a:ext cx="2001589" cy="1120890"/>
          </a:xfrm>
          <a:prstGeom prst="rect">
            <a:avLst/>
          </a:prstGeom>
        </p:spPr>
      </p:pic>
      <p:sp>
        <p:nvSpPr>
          <p:cNvPr id="22" name="Tekstvak 21">
            <a:extLst>
              <a:ext uri="{FF2B5EF4-FFF2-40B4-BE49-F238E27FC236}">
                <a16:creationId xmlns:a16="http://schemas.microsoft.com/office/drawing/2014/main" id="{C044797E-4030-414B-A18D-623C5DF1775A}"/>
              </a:ext>
            </a:extLst>
          </p:cNvPr>
          <p:cNvSpPr txBox="1"/>
          <p:nvPr/>
        </p:nvSpPr>
        <p:spPr>
          <a:xfrm>
            <a:off x="441520" y="6502400"/>
            <a:ext cx="5233549" cy="369332"/>
          </a:xfrm>
          <a:prstGeom prst="rect">
            <a:avLst/>
          </a:prstGeom>
          <a:noFill/>
        </p:spPr>
        <p:txBody>
          <a:bodyPr wrap="none" rtlCol="0">
            <a:spAutoFit/>
          </a:bodyPr>
          <a:lstStyle/>
          <a:p>
            <a:r>
              <a:rPr lang="nl-NL" dirty="0"/>
              <a:t>1. Wat vind ik belangrijk? Waar word ik blij van?</a:t>
            </a:r>
          </a:p>
        </p:txBody>
      </p:sp>
      <p:sp>
        <p:nvSpPr>
          <p:cNvPr id="23" name="Tekstvak 22">
            <a:extLst>
              <a:ext uri="{FF2B5EF4-FFF2-40B4-BE49-F238E27FC236}">
                <a16:creationId xmlns:a16="http://schemas.microsoft.com/office/drawing/2014/main" id="{66178704-1414-954A-AB64-AAEE37D08609}"/>
              </a:ext>
            </a:extLst>
          </p:cNvPr>
          <p:cNvSpPr txBox="1"/>
          <p:nvPr/>
        </p:nvSpPr>
        <p:spPr>
          <a:xfrm>
            <a:off x="220095" y="594881"/>
            <a:ext cx="2605627" cy="1200329"/>
          </a:xfrm>
          <a:prstGeom prst="rect">
            <a:avLst/>
          </a:prstGeom>
          <a:noFill/>
        </p:spPr>
        <p:txBody>
          <a:bodyPr wrap="square" rtlCol="0">
            <a:spAutoFit/>
          </a:bodyPr>
          <a:lstStyle/>
          <a:p>
            <a:r>
              <a:rPr lang="nl-NL" dirty="0"/>
              <a:t>2. Wat vind jij belangrijk, waar word jij blij van en hoe vinden we balans?</a:t>
            </a:r>
          </a:p>
        </p:txBody>
      </p:sp>
      <p:sp>
        <p:nvSpPr>
          <p:cNvPr id="24" name="Tekstvak 23">
            <a:extLst>
              <a:ext uri="{FF2B5EF4-FFF2-40B4-BE49-F238E27FC236}">
                <a16:creationId xmlns:a16="http://schemas.microsoft.com/office/drawing/2014/main" id="{224F8E3A-11D3-8F49-863C-87DC66842213}"/>
              </a:ext>
            </a:extLst>
          </p:cNvPr>
          <p:cNvSpPr txBox="1"/>
          <p:nvPr/>
        </p:nvSpPr>
        <p:spPr>
          <a:xfrm>
            <a:off x="9262178" y="4155378"/>
            <a:ext cx="2222615" cy="2308324"/>
          </a:xfrm>
          <a:prstGeom prst="rect">
            <a:avLst/>
          </a:prstGeom>
          <a:noFill/>
        </p:spPr>
        <p:txBody>
          <a:bodyPr wrap="square" rtlCol="0">
            <a:spAutoFit/>
          </a:bodyPr>
          <a:lstStyle/>
          <a:p>
            <a:r>
              <a:rPr lang="nl-NL" dirty="0"/>
              <a:t>3. Hoe kunnen we rekening houden met elkaars belangen</a:t>
            </a:r>
          </a:p>
          <a:p>
            <a:r>
              <a:rPr lang="nl-NL" dirty="0"/>
              <a:t>en samenwerken en een fijne samenleving creëren?</a:t>
            </a:r>
          </a:p>
        </p:txBody>
      </p:sp>
    </p:spTree>
    <p:extLst>
      <p:ext uri="{BB962C8B-B14F-4D97-AF65-F5344CB8AC3E}">
        <p14:creationId xmlns:p14="http://schemas.microsoft.com/office/powerpoint/2010/main" val="14432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E5C3E-7B92-294C-944B-594314E95D41}"/>
              </a:ext>
            </a:extLst>
          </p:cNvPr>
          <p:cNvSpPr>
            <a:spLocks noGrp="1"/>
          </p:cNvSpPr>
          <p:nvPr>
            <p:ph type="title"/>
          </p:nvPr>
        </p:nvSpPr>
        <p:spPr/>
        <p:txBody>
          <a:bodyPr/>
          <a:lstStyle/>
          <a:p>
            <a:r>
              <a:rPr lang="nl-NL" dirty="0"/>
              <a:t>Wat vind je belangrijk in de les?</a:t>
            </a:r>
          </a:p>
        </p:txBody>
      </p:sp>
      <p:sp>
        <p:nvSpPr>
          <p:cNvPr id="3" name="Tijdelijke aanduiding voor inhoud 2">
            <a:extLst>
              <a:ext uri="{FF2B5EF4-FFF2-40B4-BE49-F238E27FC236}">
                <a16:creationId xmlns:a16="http://schemas.microsoft.com/office/drawing/2014/main" id="{DA8ED14C-77A2-1146-9A14-5119611FFC86}"/>
              </a:ext>
            </a:extLst>
          </p:cNvPr>
          <p:cNvSpPr>
            <a:spLocks noGrp="1"/>
          </p:cNvSpPr>
          <p:nvPr>
            <p:ph idx="1"/>
          </p:nvPr>
        </p:nvSpPr>
        <p:spPr>
          <a:xfrm>
            <a:off x="1127380" y="2012884"/>
            <a:ext cx="10058400" cy="4050792"/>
          </a:xfrm>
        </p:spPr>
        <p:txBody>
          <a:bodyPr/>
          <a:lstStyle/>
          <a:p>
            <a:r>
              <a:rPr lang="nl-NL" dirty="0"/>
              <a:t>Luisteren als docent iets uitlegt</a:t>
            </a:r>
          </a:p>
          <a:p>
            <a:r>
              <a:rPr lang="nl-NL" dirty="0"/>
              <a:t>Meedoen, huiswerk maken</a:t>
            </a:r>
          </a:p>
          <a:p>
            <a:r>
              <a:rPr lang="nl-NL" dirty="0"/>
              <a:t>Boek meenemen en iets om op te schrijven</a:t>
            </a:r>
          </a:p>
          <a:p>
            <a:endParaRPr lang="nl-NL" dirty="0"/>
          </a:p>
          <a:p>
            <a:pPr marL="0" indent="0">
              <a:buNone/>
            </a:pPr>
            <a:r>
              <a:rPr lang="nl-NL" dirty="0"/>
              <a:t>Wat vinden jullie belangrijk?</a:t>
            </a:r>
          </a:p>
          <a:p>
            <a:pPr marL="0" indent="0">
              <a:buNone/>
            </a:pPr>
            <a:r>
              <a:rPr lang="nl-NL" dirty="0"/>
              <a:t>1.</a:t>
            </a:r>
          </a:p>
          <a:p>
            <a:pPr marL="0" indent="0">
              <a:buNone/>
            </a:pPr>
            <a:r>
              <a:rPr lang="nl-NL" dirty="0"/>
              <a:t>2.</a:t>
            </a:r>
          </a:p>
          <a:p>
            <a:pPr marL="0" indent="0">
              <a:buNone/>
            </a:pPr>
            <a:r>
              <a:rPr lang="nl-NL" dirty="0"/>
              <a:t>3. </a:t>
            </a:r>
          </a:p>
          <a:p>
            <a:endParaRPr lang="nl-NL" dirty="0"/>
          </a:p>
          <a:p>
            <a:endParaRPr lang="nl-NL" dirty="0"/>
          </a:p>
        </p:txBody>
      </p:sp>
      <p:sp>
        <p:nvSpPr>
          <p:cNvPr id="5" name="Ovaal 4">
            <a:extLst>
              <a:ext uri="{FF2B5EF4-FFF2-40B4-BE49-F238E27FC236}">
                <a16:creationId xmlns:a16="http://schemas.microsoft.com/office/drawing/2014/main" id="{CCE4FD5D-C164-8A4B-B2D9-4B275B36833B}"/>
              </a:ext>
            </a:extLst>
          </p:cNvPr>
          <p:cNvSpPr/>
          <p:nvPr/>
        </p:nvSpPr>
        <p:spPr>
          <a:xfrm>
            <a:off x="6412385" y="1564226"/>
            <a:ext cx="4830928" cy="466724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Ring 5">
            <a:extLst>
              <a:ext uri="{FF2B5EF4-FFF2-40B4-BE49-F238E27FC236}">
                <a16:creationId xmlns:a16="http://schemas.microsoft.com/office/drawing/2014/main" id="{A6CF5233-9B8B-704B-A7A7-F3D3595403E3}"/>
              </a:ext>
            </a:extLst>
          </p:cNvPr>
          <p:cNvSpPr/>
          <p:nvPr/>
        </p:nvSpPr>
        <p:spPr>
          <a:xfrm>
            <a:off x="7614480" y="2542634"/>
            <a:ext cx="2438400" cy="2655669"/>
          </a:xfrm>
          <a:prstGeom prst="don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7" name="Ovaal 6">
            <a:extLst>
              <a:ext uri="{FF2B5EF4-FFF2-40B4-BE49-F238E27FC236}">
                <a16:creationId xmlns:a16="http://schemas.microsoft.com/office/drawing/2014/main" id="{246560E0-AA37-4A42-9B68-824FC6A54EA5}"/>
              </a:ext>
            </a:extLst>
          </p:cNvPr>
          <p:cNvSpPr/>
          <p:nvPr/>
        </p:nvSpPr>
        <p:spPr>
          <a:xfrm>
            <a:off x="8161868" y="3136270"/>
            <a:ext cx="1388532" cy="14562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t>ik</a:t>
            </a:r>
          </a:p>
        </p:txBody>
      </p:sp>
      <p:sp>
        <p:nvSpPr>
          <p:cNvPr id="8" name="Tekstvak 7">
            <a:extLst>
              <a:ext uri="{FF2B5EF4-FFF2-40B4-BE49-F238E27FC236}">
                <a16:creationId xmlns:a16="http://schemas.microsoft.com/office/drawing/2014/main" id="{9F92E7F9-0145-1A4C-B008-516269D437DB}"/>
              </a:ext>
            </a:extLst>
          </p:cNvPr>
          <p:cNvSpPr txBox="1"/>
          <p:nvPr/>
        </p:nvSpPr>
        <p:spPr>
          <a:xfrm>
            <a:off x="8466667" y="2736160"/>
            <a:ext cx="660400" cy="400110"/>
          </a:xfrm>
          <a:prstGeom prst="rect">
            <a:avLst/>
          </a:prstGeom>
          <a:noFill/>
        </p:spPr>
        <p:txBody>
          <a:bodyPr wrap="square" rtlCol="0">
            <a:spAutoFit/>
          </a:bodyPr>
          <a:lstStyle/>
          <a:p>
            <a:r>
              <a:rPr lang="nl-NL" sz="2000" b="1" dirty="0">
                <a:solidFill>
                  <a:schemeClr val="bg1"/>
                </a:solidFill>
              </a:rPr>
              <a:t>wij</a:t>
            </a:r>
          </a:p>
        </p:txBody>
      </p:sp>
      <p:sp>
        <p:nvSpPr>
          <p:cNvPr id="9" name="Tekstvak 8">
            <a:extLst>
              <a:ext uri="{FF2B5EF4-FFF2-40B4-BE49-F238E27FC236}">
                <a16:creationId xmlns:a16="http://schemas.microsoft.com/office/drawing/2014/main" id="{A5266CA5-6B23-2243-A774-77C263D02C6D}"/>
              </a:ext>
            </a:extLst>
          </p:cNvPr>
          <p:cNvSpPr txBox="1"/>
          <p:nvPr/>
        </p:nvSpPr>
        <p:spPr>
          <a:xfrm>
            <a:off x="5438227" y="727611"/>
            <a:ext cx="1436706" cy="400110"/>
          </a:xfrm>
          <a:prstGeom prst="rect">
            <a:avLst/>
          </a:prstGeom>
          <a:noFill/>
        </p:spPr>
        <p:txBody>
          <a:bodyPr wrap="square" rtlCol="0">
            <a:spAutoFit/>
          </a:bodyPr>
          <a:lstStyle/>
          <a:p>
            <a:r>
              <a:rPr lang="nl-NL" sz="2000" b="1" dirty="0">
                <a:solidFill>
                  <a:schemeClr val="bg1"/>
                </a:solidFill>
              </a:rPr>
              <a:t>iedereen</a:t>
            </a:r>
          </a:p>
        </p:txBody>
      </p:sp>
    </p:spTree>
    <p:extLst>
      <p:ext uri="{BB962C8B-B14F-4D97-AF65-F5344CB8AC3E}">
        <p14:creationId xmlns:p14="http://schemas.microsoft.com/office/powerpoint/2010/main" val="2654225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361B0-966B-F046-B07B-DC3614E43501}"/>
              </a:ext>
            </a:extLst>
          </p:cNvPr>
          <p:cNvSpPr>
            <a:spLocks noGrp="1"/>
          </p:cNvSpPr>
          <p:nvPr>
            <p:ph type="title"/>
          </p:nvPr>
        </p:nvSpPr>
        <p:spPr>
          <a:xfrm>
            <a:off x="810123" y="210458"/>
            <a:ext cx="10058400" cy="1609344"/>
          </a:xfrm>
        </p:spPr>
        <p:txBody>
          <a:bodyPr/>
          <a:lstStyle/>
          <a:p>
            <a:r>
              <a:rPr lang="nl-NL" dirty="0"/>
              <a:t>Beschouwing </a:t>
            </a:r>
          </a:p>
        </p:txBody>
      </p:sp>
      <p:sp>
        <p:nvSpPr>
          <p:cNvPr id="4" name="Rechthoek 3">
            <a:extLst>
              <a:ext uri="{FF2B5EF4-FFF2-40B4-BE49-F238E27FC236}">
                <a16:creationId xmlns:a16="http://schemas.microsoft.com/office/drawing/2014/main" id="{91147EC1-1E46-B24B-B604-4AD16C31D8B9}"/>
              </a:ext>
            </a:extLst>
          </p:cNvPr>
          <p:cNvSpPr/>
          <p:nvPr/>
        </p:nvSpPr>
        <p:spPr>
          <a:xfrm>
            <a:off x="810123" y="2041510"/>
            <a:ext cx="5133475" cy="805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Inleiding, intro en belang onderwerp, aandacht trekken,, inleiding eindigt met centrale vraag</a:t>
            </a:r>
          </a:p>
        </p:txBody>
      </p:sp>
      <p:sp>
        <p:nvSpPr>
          <p:cNvPr id="5" name="Tijdelijke aanduiding voor inhoud 4">
            <a:extLst>
              <a:ext uri="{FF2B5EF4-FFF2-40B4-BE49-F238E27FC236}">
                <a16:creationId xmlns:a16="http://schemas.microsoft.com/office/drawing/2014/main" id="{2AABAE60-274D-7D4B-965C-165A4CA817B7}"/>
              </a:ext>
            </a:extLst>
          </p:cNvPr>
          <p:cNvSpPr>
            <a:spLocks noGrp="1"/>
          </p:cNvSpPr>
          <p:nvPr>
            <p:ph idx="1"/>
          </p:nvPr>
        </p:nvSpPr>
        <p:spPr>
          <a:xfrm>
            <a:off x="810123" y="3104158"/>
            <a:ext cx="5133475" cy="1684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nl-NL" sz="1800" dirty="0"/>
              <a:t>Middenstuk</a:t>
            </a:r>
          </a:p>
          <a:p>
            <a:pPr marL="0" indent="0">
              <a:buNone/>
            </a:pPr>
            <a:r>
              <a:rPr lang="nl-NL" sz="1800" dirty="0"/>
              <a:t>Drie argumenten voor met bronvermelding</a:t>
            </a:r>
          </a:p>
          <a:p>
            <a:pPr marL="0" indent="0">
              <a:buNone/>
            </a:pPr>
            <a:r>
              <a:rPr lang="nl-NL" sz="1800" dirty="0"/>
              <a:t>Drie argumenten tegen met bronvermelding</a:t>
            </a:r>
          </a:p>
        </p:txBody>
      </p:sp>
      <p:sp>
        <p:nvSpPr>
          <p:cNvPr id="6" name="Rechthoek 5">
            <a:extLst>
              <a:ext uri="{FF2B5EF4-FFF2-40B4-BE49-F238E27FC236}">
                <a16:creationId xmlns:a16="http://schemas.microsoft.com/office/drawing/2014/main" id="{7C62E6EC-0007-7847-9204-256A35F9DCB6}"/>
              </a:ext>
            </a:extLst>
          </p:cNvPr>
          <p:cNvSpPr/>
          <p:nvPr/>
        </p:nvSpPr>
        <p:spPr>
          <a:xfrm>
            <a:off x="810122" y="5021975"/>
            <a:ext cx="5133475" cy="1937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Slot, waarin je antwoord geeft op de centrale vraag: het  onderwerp wordt samengevat, en/of concludeer dat het een lastige kwestie is, waar het laatste woord er nog niet over gesproken is,  dat er nog meer onderzoek nodig is of dat de tijd het zal leren of iets dergelijks.</a:t>
            </a:r>
          </a:p>
        </p:txBody>
      </p:sp>
      <p:sp>
        <p:nvSpPr>
          <p:cNvPr id="7" name="Tekstvak 6">
            <a:extLst>
              <a:ext uri="{FF2B5EF4-FFF2-40B4-BE49-F238E27FC236}">
                <a16:creationId xmlns:a16="http://schemas.microsoft.com/office/drawing/2014/main" id="{C52FA96A-8A9B-EF41-BC8A-599FE5492C93}"/>
              </a:ext>
            </a:extLst>
          </p:cNvPr>
          <p:cNvSpPr txBox="1"/>
          <p:nvPr/>
        </p:nvSpPr>
        <p:spPr>
          <a:xfrm>
            <a:off x="810123" y="1534691"/>
            <a:ext cx="3460691" cy="369332"/>
          </a:xfrm>
          <a:prstGeom prst="rect">
            <a:avLst/>
          </a:prstGeom>
          <a:noFill/>
        </p:spPr>
        <p:txBody>
          <a:bodyPr wrap="none" rtlCol="0">
            <a:spAutoFit/>
          </a:bodyPr>
          <a:lstStyle/>
          <a:p>
            <a:r>
              <a:rPr lang="nl-NL" dirty="0"/>
              <a:t>TITEL geeft het onderwerp aan</a:t>
            </a:r>
          </a:p>
        </p:txBody>
      </p:sp>
      <p:sp>
        <p:nvSpPr>
          <p:cNvPr id="3" name="Tekstvak 2">
            <a:extLst>
              <a:ext uri="{FF2B5EF4-FFF2-40B4-BE49-F238E27FC236}">
                <a16:creationId xmlns:a16="http://schemas.microsoft.com/office/drawing/2014/main" id="{9539DD83-3BC1-C74B-9829-518B7D4EDF3C}"/>
              </a:ext>
            </a:extLst>
          </p:cNvPr>
          <p:cNvSpPr txBox="1"/>
          <p:nvPr/>
        </p:nvSpPr>
        <p:spPr>
          <a:xfrm>
            <a:off x="6705600" y="3550906"/>
            <a:ext cx="5049909" cy="646331"/>
          </a:xfrm>
          <a:prstGeom prst="rect">
            <a:avLst/>
          </a:prstGeom>
          <a:noFill/>
        </p:spPr>
        <p:txBody>
          <a:bodyPr wrap="none" rtlCol="0">
            <a:spAutoFit/>
          </a:bodyPr>
          <a:lstStyle/>
          <a:p>
            <a:r>
              <a:rPr lang="nl-NL" dirty="0"/>
              <a:t>Iedere beschouwing bestaat uit een inleiding,</a:t>
            </a:r>
          </a:p>
          <a:p>
            <a:r>
              <a:rPr lang="nl-NL" dirty="0"/>
              <a:t>middenstuk en slot.</a:t>
            </a:r>
          </a:p>
        </p:txBody>
      </p:sp>
    </p:spTree>
    <p:extLst>
      <p:ext uri="{BB962C8B-B14F-4D97-AF65-F5344CB8AC3E}">
        <p14:creationId xmlns:p14="http://schemas.microsoft.com/office/powerpoint/2010/main" val="225225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361B0-966B-F046-B07B-DC3614E43501}"/>
              </a:ext>
            </a:extLst>
          </p:cNvPr>
          <p:cNvSpPr>
            <a:spLocks noGrp="1"/>
          </p:cNvSpPr>
          <p:nvPr>
            <p:ph type="title"/>
          </p:nvPr>
        </p:nvSpPr>
        <p:spPr>
          <a:xfrm>
            <a:off x="866274" y="431832"/>
            <a:ext cx="10058400" cy="1609344"/>
          </a:xfrm>
        </p:spPr>
        <p:txBody>
          <a:bodyPr/>
          <a:lstStyle/>
          <a:p>
            <a:r>
              <a:rPr lang="nl-NL" dirty="0"/>
              <a:t>Beschouwing </a:t>
            </a:r>
          </a:p>
        </p:txBody>
      </p:sp>
      <p:sp>
        <p:nvSpPr>
          <p:cNvPr id="4" name="Rechthoek 3">
            <a:extLst>
              <a:ext uri="{FF2B5EF4-FFF2-40B4-BE49-F238E27FC236}">
                <a16:creationId xmlns:a16="http://schemas.microsoft.com/office/drawing/2014/main" id="{91147EC1-1E46-B24B-B604-4AD16C31D8B9}"/>
              </a:ext>
            </a:extLst>
          </p:cNvPr>
          <p:cNvSpPr/>
          <p:nvPr/>
        </p:nvSpPr>
        <p:spPr>
          <a:xfrm>
            <a:off x="962524" y="2262417"/>
            <a:ext cx="5133475" cy="805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Blablablabla. </a:t>
            </a:r>
            <a:r>
              <a:rPr lang="nl-NL" sz="1600" dirty="0" err="1"/>
              <a:t>Bllablablabla.En</a:t>
            </a:r>
            <a:r>
              <a:rPr lang="nl-NL" sz="1600" dirty="0"/>
              <a:t> nog meer blabla. </a:t>
            </a:r>
            <a:r>
              <a:rPr lang="nl-NL" sz="1600" dirty="0" err="1"/>
              <a:t>Bablablablablablablabladie</a:t>
            </a:r>
            <a:r>
              <a:rPr lang="nl-NL" sz="1600" dirty="0"/>
              <a:t>. </a:t>
            </a:r>
            <a:r>
              <a:rPr lang="nl-NL" sz="1600" dirty="0" err="1"/>
              <a:t>Bladiebla</a:t>
            </a:r>
            <a:r>
              <a:rPr lang="nl-NL" sz="1600" dirty="0"/>
              <a:t>. </a:t>
            </a:r>
            <a:r>
              <a:rPr lang="nl-NL" sz="1600" dirty="0" err="1"/>
              <a:t>Blablablablablablablabla</a:t>
            </a:r>
            <a:r>
              <a:rPr lang="nl-NL" sz="1600" dirty="0"/>
              <a:t>.  Is x wel of niet wenselijk?</a:t>
            </a:r>
          </a:p>
        </p:txBody>
      </p:sp>
      <p:sp>
        <p:nvSpPr>
          <p:cNvPr id="5" name="Tijdelijke aanduiding voor inhoud 4">
            <a:extLst>
              <a:ext uri="{FF2B5EF4-FFF2-40B4-BE49-F238E27FC236}">
                <a16:creationId xmlns:a16="http://schemas.microsoft.com/office/drawing/2014/main" id="{2AABAE60-274D-7D4B-965C-165A4CA817B7}"/>
              </a:ext>
            </a:extLst>
          </p:cNvPr>
          <p:cNvSpPr>
            <a:spLocks noGrp="1"/>
          </p:cNvSpPr>
          <p:nvPr>
            <p:ph idx="1"/>
          </p:nvPr>
        </p:nvSpPr>
        <p:spPr>
          <a:xfrm>
            <a:off x="962525" y="3236494"/>
            <a:ext cx="5133475" cy="2292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nl-NL" sz="1600" dirty="0"/>
              <a:t>Dit is een kernzin: er zijn drie argumenten die voor de stelling pleiten. </a:t>
            </a:r>
          </a:p>
          <a:p>
            <a:pPr marL="0" indent="0">
              <a:buNone/>
            </a:pPr>
            <a:r>
              <a:rPr lang="nl-NL" sz="1600" dirty="0"/>
              <a:t>	Ten eerste. </a:t>
            </a:r>
            <a:r>
              <a:rPr lang="nl-NL" sz="1600" dirty="0" err="1"/>
              <a:t>Blablablalbalbalblablablablablabla</a:t>
            </a:r>
            <a:r>
              <a:rPr lang="nl-NL" sz="1600" dirty="0"/>
              <a:t>. </a:t>
            </a:r>
            <a:r>
              <a:rPr lang="nl-NL" sz="1600" dirty="0" err="1"/>
              <a:t>Blablalbblablalba</a:t>
            </a:r>
            <a:r>
              <a:rPr lang="nl-NL" sz="1600" dirty="0"/>
              <a:t>.</a:t>
            </a:r>
          </a:p>
          <a:p>
            <a:pPr marL="0" indent="0">
              <a:buNone/>
            </a:pPr>
            <a:r>
              <a:rPr lang="nl-NL" sz="1600" dirty="0"/>
              <a:t>	Ten tweede, bla bla bla.  </a:t>
            </a:r>
            <a:r>
              <a:rPr lang="nl-NL" sz="1600" dirty="0" err="1"/>
              <a:t>lablablablalbalblblablablablablablablbla</a:t>
            </a:r>
            <a:r>
              <a:rPr lang="nl-NL" sz="1600" dirty="0"/>
              <a:t>. </a:t>
            </a:r>
            <a:r>
              <a:rPr lang="nl-NL" sz="1600" dirty="0" err="1"/>
              <a:t>Blablablablablablablablablablablablablablablablabl</a:t>
            </a:r>
            <a:r>
              <a:rPr lang="nl-NL" sz="1600" dirty="0"/>
              <a:t>	</a:t>
            </a:r>
          </a:p>
        </p:txBody>
      </p:sp>
      <p:sp>
        <p:nvSpPr>
          <p:cNvPr id="6" name="Rechthoek 5">
            <a:extLst>
              <a:ext uri="{FF2B5EF4-FFF2-40B4-BE49-F238E27FC236}">
                <a16:creationId xmlns:a16="http://schemas.microsoft.com/office/drawing/2014/main" id="{7C62E6EC-0007-7847-9204-256A35F9DCB6}"/>
              </a:ext>
            </a:extLst>
          </p:cNvPr>
          <p:cNvSpPr/>
          <p:nvPr/>
        </p:nvSpPr>
        <p:spPr>
          <a:xfrm>
            <a:off x="962523" y="5660615"/>
            <a:ext cx="5133475" cy="805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Slot, we hebben gezien dat er veel over x te zeggen valt en het dus niet zo eenvoudig is een kant te kiezen. </a:t>
            </a:r>
          </a:p>
        </p:txBody>
      </p:sp>
      <p:sp>
        <p:nvSpPr>
          <p:cNvPr id="7" name="Tekstvak 6">
            <a:extLst>
              <a:ext uri="{FF2B5EF4-FFF2-40B4-BE49-F238E27FC236}">
                <a16:creationId xmlns:a16="http://schemas.microsoft.com/office/drawing/2014/main" id="{C52FA96A-8A9B-EF41-BC8A-599FE5492C93}"/>
              </a:ext>
            </a:extLst>
          </p:cNvPr>
          <p:cNvSpPr txBox="1"/>
          <p:nvPr/>
        </p:nvSpPr>
        <p:spPr>
          <a:xfrm>
            <a:off x="866274" y="1856510"/>
            <a:ext cx="787395" cy="369332"/>
          </a:xfrm>
          <a:prstGeom prst="rect">
            <a:avLst/>
          </a:prstGeom>
          <a:noFill/>
        </p:spPr>
        <p:txBody>
          <a:bodyPr wrap="none" rtlCol="0">
            <a:spAutoFit/>
          </a:bodyPr>
          <a:lstStyle/>
          <a:p>
            <a:r>
              <a:rPr lang="nl-NL" dirty="0"/>
              <a:t>TITEL</a:t>
            </a:r>
          </a:p>
        </p:txBody>
      </p:sp>
      <p:sp>
        <p:nvSpPr>
          <p:cNvPr id="3" name="Pijl links 2">
            <a:extLst>
              <a:ext uri="{FF2B5EF4-FFF2-40B4-BE49-F238E27FC236}">
                <a16:creationId xmlns:a16="http://schemas.microsoft.com/office/drawing/2014/main" id="{64E4A4AF-76BF-BA48-9F43-0F4A571DB7B7}"/>
              </a:ext>
            </a:extLst>
          </p:cNvPr>
          <p:cNvSpPr/>
          <p:nvPr/>
        </p:nvSpPr>
        <p:spPr>
          <a:xfrm>
            <a:off x="222583" y="3705726"/>
            <a:ext cx="517357" cy="240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 links 7">
            <a:extLst>
              <a:ext uri="{FF2B5EF4-FFF2-40B4-BE49-F238E27FC236}">
                <a16:creationId xmlns:a16="http://schemas.microsoft.com/office/drawing/2014/main" id="{66AFF3C1-9510-B54B-9D55-F479FF599AB7}"/>
              </a:ext>
            </a:extLst>
          </p:cNvPr>
          <p:cNvSpPr/>
          <p:nvPr/>
        </p:nvSpPr>
        <p:spPr>
          <a:xfrm>
            <a:off x="222583" y="4555957"/>
            <a:ext cx="517357" cy="240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0C4EA4E5-394F-5440-83CF-A3856FC88097}"/>
              </a:ext>
            </a:extLst>
          </p:cNvPr>
          <p:cNvSpPr txBox="1"/>
          <p:nvPr/>
        </p:nvSpPr>
        <p:spPr>
          <a:xfrm>
            <a:off x="6318583" y="3392488"/>
            <a:ext cx="3958390" cy="2862322"/>
          </a:xfrm>
          <a:prstGeom prst="rect">
            <a:avLst/>
          </a:prstGeom>
          <a:noFill/>
        </p:spPr>
        <p:txBody>
          <a:bodyPr wrap="square" rtlCol="0">
            <a:spAutoFit/>
          </a:bodyPr>
          <a:lstStyle/>
          <a:p>
            <a:r>
              <a:rPr lang="nl-NL" dirty="0"/>
              <a:t>Alinea’s herken je door </a:t>
            </a:r>
            <a:r>
              <a:rPr lang="nl-NL" dirty="0" err="1"/>
              <a:t>inspringingen</a:t>
            </a:r>
            <a:r>
              <a:rPr lang="nl-NL" dirty="0"/>
              <a:t>.</a:t>
            </a:r>
          </a:p>
          <a:p>
            <a:endParaRPr lang="nl-NL" dirty="0"/>
          </a:p>
          <a:p>
            <a:r>
              <a:rPr lang="nl-NL" dirty="0"/>
              <a:t>Paragrafen mag je onderverdelen met witregel.</a:t>
            </a:r>
          </a:p>
          <a:p>
            <a:endParaRPr lang="nl-NL" dirty="0"/>
          </a:p>
          <a:p>
            <a:r>
              <a:rPr lang="nl-NL" dirty="0"/>
              <a:t>Signaalwoorden geven het verband tussen alinea’s weer, ten eerste en ten tweede laten zien dat het een opsomming is.</a:t>
            </a:r>
          </a:p>
        </p:txBody>
      </p:sp>
    </p:spTree>
    <p:extLst>
      <p:ext uri="{BB962C8B-B14F-4D97-AF65-F5344CB8AC3E}">
        <p14:creationId xmlns:p14="http://schemas.microsoft.com/office/powerpoint/2010/main" val="2982594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361B0-966B-F046-B07B-DC3614E43501}"/>
              </a:ext>
            </a:extLst>
          </p:cNvPr>
          <p:cNvSpPr>
            <a:spLocks noGrp="1"/>
          </p:cNvSpPr>
          <p:nvPr>
            <p:ph type="title"/>
          </p:nvPr>
        </p:nvSpPr>
        <p:spPr>
          <a:xfrm>
            <a:off x="866274" y="431832"/>
            <a:ext cx="10058400" cy="1609344"/>
          </a:xfrm>
        </p:spPr>
        <p:txBody>
          <a:bodyPr/>
          <a:lstStyle/>
          <a:p>
            <a:r>
              <a:rPr lang="nl-NL" dirty="0"/>
              <a:t>Beschouwing </a:t>
            </a:r>
          </a:p>
        </p:txBody>
      </p:sp>
      <p:sp>
        <p:nvSpPr>
          <p:cNvPr id="4" name="Rechthoek 3">
            <a:extLst>
              <a:ext uri="{FF2B5EF4-FFF2-40B4-BE49-F238E27FC236}">
                <a16:creationId xmlns:a16="http://schemas.microsoft.com/office/drawing/2014/main" id="{91147EC1-1E46-B24B-B604-4AD16C31D8B9}"/>
              </a:ext>
            </a:extLst>
          </p:cNvPr>
          <p:cNvSpPr/>
          <p:nvPr/>
        </p:nvSpPr>
        <p:spPr>
          <a:xfrm>
            <a:off x="962524" y="2262417"/>
            <a:ext cx="5133475" cy="805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Blablablabla. </a:t>
            </a:r>
            <a:r>
              <a:rPr lang="nl-NL" sz="1600" dirty="0" err="1"/>
              <a:t>Bllablablabla.En</a:t>
            </a:r>
            <a:r>
              <a:rPr lang="nl-NL" sz="1600" dirty="0"/>
              <a:t> nog meer blabla. </a:t>
            </a:r>
            <a:r>
              <a:rPr lang="nl-NL" sz="1600" dirty="0" err="1"/>
              <a:t>Bablablablablablablabladie</a:t>
            </a:r>
            <a:r>
              <a:rPr lang="nl-NL" sz="1600" dirty="0"/>
              <a:t>. </a:t>
            </a:r>
            <a:r>
              <a:rPr lang="nl-NL" sz="1600" dirty="0" err="1"/>
              <a:t>Bladiebla</a:t>
            </a:r>
            <a:r>
              <a:rPr lang="nl-NL" sz="1600" dirty="0"/>
              <a:t>. </a:t>
            </a:r>
            <a:r>
              <a:rPr lang="nl-NL" sz="1600" dirty="0" err="1"/>
              <a:t>Blablablablablablablabla</a:t>
            </a:r>
            <a:r>
              <a:rPr lang="nl-NL" sz="1600" dirty="0"/>
              <a:t>.  Is x wel of niet wenselijk?</a:t>
            </a:r>
          </a:p>
        </p:txBody>
      </p:sp>
      <p:sp>
        <p:nvSpPr>
          <p:cNvPr id="5" name="Tijdelijke aanduiding voor inhoud 4">
            <a:extLst>
              <a:ext uri="{FF2B5EF4-FFF2-40B4-BE49-F238E27FC236}">
                <a16:creationId xmlns:a16="http://schemas.microsoft.com/office/drawing/2014/main" id="{2AABAE60-274D-7D4B-965C-165A4CA817B7}"/>
              </a:ext>
            </a:extLst>
          </p:cNvPr>
          <p:cNvSpPr>
            <a:spLocks noGrp="1"/>
          </p:cNvSpPr>
          <p:nvPr>
            <p:ph idx="1"/>
          </p:nvPr>
        </p:nvSpPr>
        <p:spPr>
          <a:xfrm>
            <a:off x="962525" y="3236494"/>
            <a:ext cx="5133475" cy="2292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nl-NL" sz="1600" dirty="0"/>
              <a:t>Dit is een kernzin: er zijn drie argumenten die voor de stelling pleiten. </a:t>
            </a:r>
          </a:p>
          <a:p>
            <a:pPr marL="0" indent="0">
              <a:buNone/>
            </a:pPr>
            <a:r>
              <a:rPr lang="nl-NL" sz="1600" dirty="0"/>
              <a:t>	Ten eerste. </a:t>
            </a:r>
            <a:r>
              <a:rPr lang="nl-NL" sz="1600" dirty="0" err="1"/>
              <a:t>Blablablalbalbalblablablablablabla</a:t>
            </a:r>
            <a:r>
              <a:rPr lang="nl-NL" sz="1600" dirty="0"/>
              <a:t>. </a:t>
            </a:r>
            <a:r>
              <a:rPr lang="nl-NL" sz="1600" dirty="0" err="1"/>
              <a:t>Blablalbblablalba</a:t>
            </a:r>
            <a:r>
              <a:rPr lang="nl-NL" sz="1600" dirty="0"/>
              <a:t>.</a:t>
            </a:r>
          </a:p>
          <a:p>
            <a:pPr marL="0" indent="0">
              <a:buNone/>
            </a:pPr>
            <a:r>
              <a:rPr lang="nl-NL" sz="1600" dirty="0"/>
              <a:t>	Ten tweede, bla bla bla.  </a:t>
            </a:r>
            <a:r>
              <a:rPr lang="nl-NL" sz="1600" dirty="0" err="1"/>
              <a:t>lablablablalbalblblablablablablablablbla</a:t>
            </a:r>
            <a:r>
              <a:rPr lang="nl-NL" sz="1600" dirty="0"/>
              <a:t>. </a:t>
            </a:r>
            <a:r>
              <a:rPr lang="nl-NL" sz="1600" dirty="0" err="1"/>
              <a:t>Blablablablablablablablablablablablablablablablabl</a:t>
            </a:r>
            <a:r>
              <a:rPr lang="nl-NL" sz="1600" dirty="0"/>
              <a:t>	</a:t>
            </a:r>
          </a:p>
        </p:txBody>
      </p:sp>
      <p:sp>
        <p:nvSpPr>
          <p:cNvPr id="6" name="Rechthoek 5">
            <a:extLst>
              <a:ext uri="{FF2B5EF4-FFF2-40B4-BE49-F238E27FC236}">
                <a16:creationId xmlns:a16="http://schemas.microsoft.com/office/drawing/2014/main" id="{7C62E6EC-0007-7847-9204-256A35F9DCB6}"/>
              </a:ext>
            </a:extLst>
          </p:cNvPr>
          <p:cNvSpPr/>
          <p:nvPr/>
        </p:nvSpPr>
        <p:spPr>
          <a:xfrm>
            <a:off x="962523" y="5660615"/>
            <a:ext cx="5133475" cy="805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Slot, we hebben gezien dat er veel over x te zeggen valt en het dus niet zo eenvoudig is een kant te kiezen. </a:t>
            </a:r>
          </a:p>
        </p:txBody>
      </p:sp>
      <p:sp>
        <p:nvSpPr>
          <p:cNvPr id="7" name="Tekstvak 6">
            <a:extLst>
              <a:ext uri="{FF2B5EF4-FFF2-40B4-BE49-F238E27FC236}">
                <a16:creationId xmlns:a16="http://schemas.microsoft.com/office/drawing/2014/main" id="{C52FA96A-8A9B-EF41-BC8A-599FE5492C93}"/>
              </a:ext>
            </a:extLst>
          </p:cNvPr>
          <p:cNvSpPr txBox="1"/>
          <p:nvPr/>
        </p:nvSpPr>
        <p:spPr>
          <a:xfrm>
            <a:off x="866274" y="1856510"/>
            <a:ext cx="787395" cy="369332"/>
          </a:xfrm>
          <a:prstGeom prst="rect">
            <a:avLst/>
          </a:prstGeom>
          <a:noFill/>
        </p:spPr>
        <p:txBody>
          <a:bodyPr wrap="none" rtlCol="0">
            <a:spAutoFit/>
          </a:bodyPr>
          <a:lstStyle/>
          <a:p>
            <a:r>
              <a:rPr lang="nl-NL" dirty="0"/>
              <a:t>TITEL</a:t>
            </a:r>
          </a:p>
        </p:txBody>
      </p:sp>
      <p:sp>
        <p:nvSpPr>
          <p:cNvPr id="3" name="Pijl links 2">
            <a:extLst>
              <a:ext uri="{FF2B5EF4-FFF2-40B4-BE49-F238E27FC236}">
                <a16:creationId xmlns:a16="http://schemas.microsoft.com/office/drawing/2014/main" id="{64E4A4AF-76BF-BA48-9F43-0F4A571DB7B7}"/>
              </a:ext>
            </a:extLst>
          </p:cNvPr>
          <p:cNvSpPr/>
          <p:nvPr/>
        </p:nvSpPr>
        <p:spPr>
          <a:xfrm>
            <a:off x="222583" y="3705726"/>
            <a:ext cx="517357" cy="240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 links 7">
            <a:extLst>
              <a:ext uri="{FF2B5EF4-FFF2-40B4-BE49-F238E27FC236}">
                <a16:creationId xmlns:a16="http://schemas.microsoft.com/office/drawing/2014/main" id="{66AFF3C1-9510-B54B-9D55-F479FF599AB7}"/>
              </a:ext>
            </a:extLst>
          </p:cNvPr>
          <p:cNvSpPr/>
          <p:nvPr/>
        </p:nvSpPr>
        <p:spPr>
          <a:xfrm>
            <a:off x="222583" y="4555957"/>
            <a:ext cx="517357" cy="240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le toelichting 9">
            <a:extLst>
              <a:ext uri="{FF2B5EF4-FFF2-40B4-BE49-F238E27FC236}">
                <a16:creationId xmlns:a16="http://schemas.microsoft.com/office/drawing/2014/main" id="{4B5117C3-B280-8744-8059-907E12F50B5C}"/>
              </a:ext>
            </a:extLst>
          </p:cNvPr>
          <p:cNvSpPr/>
          <p:nvPr/>
        </p:nvSpPr>
        <p:spPr>
          <a:xfrm flipH="1">
            <a:off x="7890931" y="247166"/>
            <a:ext cx="3403601" cy="1794010"/>
          </a:xfrm>
          <a:prstGeom prst="wedgeEllipseCallout">
            <a:avLst>
              <a:gd name="adj1" fmla="val 94748"/>
              <a:gd name="adj2" fmla="val 8232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Moeten vrouwen fulltime werken als ze kinderen krijgen?</a:t>
            </a:r>
          </a:p>
        </p:txBody>
      </p:sp>
      <p:sp>
        <p:nvSpPr>
          <p:cNvPr id="11" name="Ovale toelichting 10">
            <a:extLst>
              <a:ext uri="{FF2B5EF4-FFF2-40B4-BE49-F238E27FC236}">
                <a16:creationId xmlns:a16="http://schemas.microsoft.com/office/drawing/2014/main" id="{F23A74CC-38E0-5C42-99E9-57A8003E20C8}"/>
              </a:ext>
            </a:extLst>
          </p:cNvPr>
          <p:cNvSpPr/>
          <p:nvPr/>
        </p:nvSpPr>
        <p:spPr>
          <a:xfrm flipH="1">
            <a:off x="7944838" y="2225842"/>
            <a:ext cx="4247161" cy="3774320"/>
          </a:xfrm>
          <a:prstGeom prst="wedgeEllipseCallout">
            <a:avLst>
              <a:gd name="adj1" fmla="val 111379"/>
              <a:gd name="adj2" fmla="val 91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Tekstvak 11">
            <a:extLst>
              <a:ext uri="{FF2B5EF4-FFF2-40B4-BE49-F238E27FC236}">
                <a16:creationId xmlns:a16="http://schemas.microsoft.com/office/drawing/2014/main" id="{76F73DEC-594D-EA48-BCFE-A81A9B7AF5A2}"/>
              </a:ext>
            </a:extLst>
          </p:cNvPr>
          <p:cNvSpPr txBox="1"/>
          <p:nvPr/>
        </p:nvSpPr>
        <p:spPr>
          <a:xfrm>
            <a:off x="8541784" y="2958840"/>
            <a:ext cx="3361444" cy="2308324"/>
          </a:xfrm>
          <a:prstGeom prst="rect">
            <a:avLst/>
          </a:prstGeom>
          <a:noFill/>
        </p:spPr>
        <p:txBody>
          <a:bodyPr wrap="square" rtlCol="0">
            <a:spAutoFit/>
          </a:bodyPr>
          <a:lstStyle/>
          <a:p>
            <a:r>
              <a:rPr lang="nl-NL" dirty="0">
                <a:solidFill>
                  <a:schemeClr val="bg1"/>
                </a:solidFill>
              </a:rPr>
              <a:t>1. De Nederlandse economie heeft inkomsten nodig.</a:t>
            </a:r>
          </a:p>
          <a:p>
            <a:r>
              <a:rPr lang="nl-NL" dirty="0">
                <a:solidFill>
                  <a:schemeClr val="bg1"/>
                </a:solidFill>
              </a:rPr>
              <a:t>2. Vrouwen moeten financieel onafhankelijk zijn.</a:t>
            </a:r>
          </a:p>
          <a:p>
            <a:r>
              <a:rPr lang="nl-NL" dirty="0">
                <a:solidFill>
                  <a:schemeClr val="bg1"/>
                </a:solidFill>
              </a:rPr>
              <a:t>3. Vrouwen moeten het goede voorbeeld geven aan hun kinderen.</a:t>
            </a:r>
          </a:p>
          <a:p>
            <a:endParaRPr lang="nl-NL" dirty="0"/>
          </a:p>
        </p:txBody>
      </p:sp>
    </p:spTree>
    <p:extLst>
      <p:ext uri="{BB962C8B-B14F-4D97-AF65-F5344CB8AC3E}">
        <p14:creationId xmlns:p14="http://schemas.microsoft.com/office/powerpoint/2010/main" val="2658548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7432D-C9E1-7C4C-B325-B31442B763BD}"/>
              </a:ext>
            </a:extLst>
          </p:cNvPr>
          <p:cNvSpPr>
            <a:spLocks noGrp="1"/>
          </p:cNvSpPr>
          <p:nvPr>
            <p:ph type="title"/>
          </p:nvPr>
        </p:nvSpPr>
        <p:spPr/>
        <p:txBody>
          <a:bodyPr/>
          <a:lstStyle/>
          <a:p>
            <a:r>
              <a:rPr lang="nl-NL" dirty="0"/>
              <a:t>Bronvermelding:</a:t>
            </a:r>
          </a:p>
        </p:txBody>
      </p:sp>
      <p:sp>
        <p:nvSpPr>
          <p:cNvPr id="3" name="Tijdelijke aanduiding voor inhoud 2">
            <a:extLst>
              <a:ext uri="{FF2B5EF4-FFF2-40B4-BE49-F238E27FC236}">
                <a16:creationId xmlns:a16="http://schemas.microsoft.com/office/drawing/2014/main" id="{BB45C9DE-7833-1044-8234-38E59FA16497}"/>
              </a:ext>
            </a:extLst>
          </p:cNvPr>
          <p:cNvSpPr>
            <a:spLocks noGrp="1"/>
          </p:cNvSpPr>
          <p:nvPr>
            <p:ph idx="1"/>
          </p:nvPr>
        </p:nvSpPr>
        <p:spPr>
          <a:xfrm>
            <a:off x="1066800" y="2041911"/>
            <a:ext cx="10058400" cy="4503327"/>
          </a:xfrm>
        </p:spPr>
        <p:txBody>
          <a:bodyPr>
            <a:normAutofit lnSpcReduction="10000"/>
          </a:bodyPr>
          <a:lstStyle/>
          <a:p>
            <a:pPr marL="0" indent="0">
              <a:buNone/>
            </a:pPr>
            <a:r>
              <a:rPr lang="nl-NL" b="1" dirty="0"/>
              <a:t>In de tekst:</a:t>
            </a:r>
          </a:p>
          <a:p>
            <a:r>
              <a:rPr lang="nl-NL" dirty="0"/>
              <a:t>Uit een studie van het CBS blijkt dat vrouwen nog altijd minder werken dan mannen maar dat het verschil afneemt (2019).</a:t>
            </a:r>
          </a:p>
          <a:p>
            <a:r>
              <a:rPr lang="nl-NL" dirty="0"/>
              <a:t>Het CBS heeft in 2019 een onderzoek gedaan naar vrouwenparticipatie en geconcludeerd dat ze nog steeds achterlopen op mannen maar wel met een inhaalslag bezig zijn.</a:t>
            </a:r>
          </a:p>
          <a:p>
            <a:r>
              <a:rPr lang="nl-NL" dirty="0"/>
              <a:t>Vrouwen werken nog steeds minder dan mannen maar het verschil neemt jaarlijks af (CBS, 2019).</a:t>
            </a:r>
          </a:p>
          <a:p>
            <a:pPr marL="0" indent="0">
              <a:buNone/>
            </a:pPr>
            <a:endParaRPr lang="nl-NL" dirty="0"/>
          </a:p>
          <a:p>
            <a:pPr marL="0" indent="0">
              <a:buNone/>
            </a:pPr>
            <a:r>
              <a:rPr lang="nl-NL" b="1" dirty="0"/>
              <a:t>In de bronnenlijst:</a:t>
            </a:r>
          </a:p>
          <a:p>
            <a:pPr marL="0" indent="0">
              <a:buNone/>
            </a:pPr>
            <a:r>
              <a:rPr lang="nl-NL" dirty="0"/>
              <a:t>CBS. (2019). </a:t>
            </a:r>
            <a:r>
              <a:rPr lang="nl-NL" i="1" dirty="0"/>
              <a:t>Verschil arbeidsdeelname mannen en vrouwen weer kleiner. </a:t>
            </a:r>
            <a:r>
              <a:rPr lang="nl-NL" dirty="0"/>
              <a:t>Gezien op 11 oktober 2020</a:t>
            </a:r>
            <a:r>
              <a:rPr lang="nl-NL" i="1" dirty="0"/>
              <a:t>,</a:t>
            </a:r>
            <a:r>
              <a:rPr lang="nl-NL" dirty="0"/>
              <a:t> </a:t>
            </a:r>
            <a:r>
              <a:rPr lang="nl-NL" dirty="0" err="1"/>
              <a:t>https</a:t>
            </a:r>
            <a:r>
              <a:rPr lang="nl-NL" dirty="0"/>
              <a:t>://</a:t>
            </a:r>
            <a:r>
              <a:rPr lang="nl-NL" dirty="0" err="1"/>
              <a:t>www.cbs.nl</a:t>
            </a:r>
            <a:r>
              <a:rPr lang="nl-NL" dirty="0"/>
              <a:t>/nl-nl/nieuws/2019/03/verschil-arbeidsdeelname-mannen-en-vrouwen-weer-kleiner</a:t>
            </a:r>
          </a:p>
          <a:p>
            <a:endParaRPr lang="nl-NL" dirty="0"/>
          </a:p>
          <a:p>
            <a:pPr marL="0" indent="0">
              <a:buNone/>
            </a:pPr>
            <a:endParaRPr lang="nl-NL" dirty="0"/>
          </a:p>
        </p:txBody>
      </p:sp>
    </p:spTree>
    <p:extLst>
      <p:ext uri="{BB962C8B-B14F-4D97-AF65-F5344CB8AC3E}">
        <p14:creationId xmlns:p14="http://schemas.microsoft.com/office/powerpoint/2010/main" val="2146905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ut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Houttype</Template>
  <TotalTime>1812</TotalTime>
  <Words>716</Words>
  <Application>Microsoft Macintosh PowerPoint</Application>
  <PresentationFormat>Breedbeeld</PresentationFormat>
  <Paragraphs>85</Paragraphs>
  <Slides>11</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11</vt:i4>
      </vt:variant>
    </vt:vector>
  </HeadingPairs>
  <TitlesOfParts>
    <vt:vector size="17" baseType="lpstr">
      <vt:lpstr>Calibri</vt:lpstr>
      <vt:lpstr>Rockwell</vt:lpstr>
      <vt:lpstr>Rockwell Condensed</vt:lpstr>
      <vt:lpstr>Rockwell Extra Bold</vt:lpstr>
      <vt:lpstr>Wingdings</vt:lpstr>
      <vt:lpstr>Houttype</vt:lpstr>
      <vt:lpstr>Welkom!</vt:lpstr>
      <vt:lpstr>Even kennismaken</vt:lpstr>
      <vt:lpstr>Agenda</vt:lpstr>
      <vt:lpstr>PowerPoint-presentatie</vt:lpstr>
      <vt:lpstr>Wat vind je belangrijk in de les?</vt:lpstr>
      <vt:lpstr>Beschouwing </vt:lpstr>
      <vt:lpstr>Beschouwing </vt:lpstr>
      <vt:lpstr>Beschouwing </vt:lpstr>
      <vt:lpstr>Bronvermelding:</vt:lpstr>
      <vt:lpstr>Maatschappelijk relevant</vt:lpstr>
      <vt:lpstr>Opdracht volgende les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Josje Kuenen</dc:creator>
  <cp:lastModifiedBy>Josje Kuenen</cp:lastModifiedBy>
  <cp:revision>28</cp:revision>
  <dcterms:created xsi:type="dcterms:W3CDTF">2020-10-10T07:36:43Z</dcterms:created>
  <dcterms:modified xsi:type="dcterms:W3CDTF">2020-10-11T14:04:14Z</dcterms:modified>
</cp:coreProperties>
</file>