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6" r:id="rId6"/>
    <p:sldId id="267" r:id="rId7"/>
    <p:sldId id="268" r:id="rId8"/>
    <p:sldId id="26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7"/>
    <p:restoredTop sz="94693"/>
  </p:normalViewPr>
  <p:slideViewPr>
    <p:cSldViewPr snapToGrid="0" snapToObjects="1" showGuides="1">
      <p:cViewPr varScale="1">
        <p:scale>
          <a:sx n="106" d="100"/>
          <a:sy n="106" d="100"/>
        </p:scale>
        <p:origin x="208" y="2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64F0B-F9A2-6742-9866-C100F28F08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Grammatica samengestelde zinnen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CA22F63-2DAD-344A-85D0-D7D6BCD5A5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Josje </a:t>
            </a:r>
            <a:r>
              <a:rPr lang="nl-NL" dirty="0" err="1"/>
              <a:t>kuenen</a:t>
            </a:r>
            <a:r>
              <a:rPr lang="nl-NL" dirty="0"/>
              <a:t>, 2 havo</a:t>
            </a:r>
          </a:p>
        </p:txBody>
      </p:sp>
    </p:spTree>
    <p:extLst>
      <p:ext uri="{BB962C8B-B14F-4D97-AF65-F5344CB8AC3E}">
        <p14:creationId xmlns:p14="http://schemas.microsoft.com/office/powerpoint/2010/main" val="315232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5785320-DD37-584A-8446-591BF5FCD842}"/>
              </a:ext>
            </a:extLst>
          </p:cNvPr>
          <p:cNvSpPr txBox="1"/>
          <p:nvPr/>
        </p:nvSpPr>
        <p:spPr>
          <a:xfrm>
            <a:off x="385010" y="2285999"/>
            <a:ext cx="55597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l Tarikh" pitchFamily="2" charset="-78"/>
              </a:rPr>
              <a:t>Het | is | al | laat |en |daarom| kom | ik | vanavond.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l Tarikh" pitchFamily="2" charset="-78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l Tarikh" pitchFamily="2" charset="-78"/>
              </a:rPr>
              <a:t>Het | is | al | laat| , maar | ik | kom | toch | vanmiddag |.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l Tarikh" pitchFamily="2" charset="-78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l Tarikh" pitchFamily="2" charset="-78"/>
              </a:rPr>
              <a:t>Ik | kom | vanavond | want | het | is | al|  laat| .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l Tarikh" pitchFamily="2" charset="-78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l Tarikh" pitchFamily="2" charset="-78"/>
              </a:rPr>
              <a:t>Kom | je | vanmiddag | of | kom | je | vanavond?|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l Tarikh" pitchFamily="2" charset="-78"/>
            </a:endParaRP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l Tarikh" pitchFamily="2" charset="-78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DC892E8-145F-8444-893E-E1C4817A6C7E}"/>
              </a:ext>
            </a:extLst>
          </p:cNvPr>
          <p:cNvSpPr txBox="1"/>
          <p:nvPr/>
        </p:nvSpPr>
        <p:spPr>
          <a:xfrm>
            <a:off x="6096000" y="2285999"/>
            <a:ext cx="590392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Ik | blijf  | lesgeven | zolang het nodig is|.</a:t>
            </a:r>
          </a:p>
          <a:p>
            <a:pPr marL="342900" indent="-342900">
              <a:buAutoNum type="arabicPeriod"/>
            </a:pPr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Het | is|  al | laat | omdat ik de hele dag geleerd heb |</a:t>
            </a:r>
          </a:p>
          <a:p>
            <a:pPr marL="342900" indent="-342900">
              <a:buAutoNum type="arabicPeriod"/>
            </a:pPr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Dat | had | je | niet | gezegd, | dat je vanavond pas komt|.</a:t>
            </a:r>
          </a:p>
          <a:p>
            <a:pPr marL="342900" indent="-342900">
              <a:buAutoNum type="arabicPeriod"/>
            </a:pPr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Ik |  kijk na | terwijl | ik muziek aan het luisteren ben.|</a:t>
            </a:r>
          </a:p>
          <a:p>
            <a:pPr marL="342900" indent="-342900">
              <a:buAutoNum type="arabicPeriod"/>
            </a:pPr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Of  je poep lust, | dat | zeg | je | toch | niet?! |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1AE6292-CAEC-C04F-9321-9ACE4038DDAF}"/>
              </a:ext>
            </a:extLst>
          </p:cNvPr>
          <p:cNvSpPr txBox="1"/>
          <p:nvPr/>
        </p:nvSpPr>
        <p:spPr>
          <a:xfrm>
            <a:off x="613611" y="974558"/>
            <a:ext cx="9852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latin typeface="Al Tarikh" pitchFamily="2" charset="-78"/>
                <a:cs typeface="Al Tarikh" pitchFamily="2" charset="-78"/>
              </a:rPr>
              <a:t>Markeer de zinsdelen in onderstaande zinnen met een streep |</a:t>
            </a:r>
          </a:p>
          <a:p>
            <a:r>
              <a:rPr lang="nl-NL" b="1" dirty="0">
                <a:latin typeface="Al Tarikh" pitchFamily="2" charset="-78"/>
                <a:cs typeface="Al Tarikh" pitchFamily="2" charset="-78"/>
              </a:rPr>
              <a:t>In de rechterkolom staan ‘lange zinsdelen’ tussen strepen én  het onderwerp in die zinsdelen </a:t>
            </a:r>
          </a:p>
          <a:p>
            <a:r>
              <a:rPr lang="nl-NL" b="1" dirty="0">
                <a:latin typeface="Al Tarikh" pitchFamily="2" charset="-78"/>
                <a:cs typeface="Al Tarikh" pitchFamily="2" charset="-78"/>
              </a:rPr>
              <a:t>staat niet naast de pv. Als je ze apart voorleest, klopt de volgorde ook niet.</a:t>
            </a:r>
          </a:p>
        </p:txBody>
      </p:sp>
    </p:spTree>
    <p:extLst>
      <p:ext uri="{BB962C8B-B14F-4D97-AF65-F5344CB8AC3E}">
        <p14:creationId xmlns:p14="http://schemas.microsoft.com/office/powerpoint/2010/main" val="50961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5785320-DD37-584A-8446-591BF5FCD842}"/>
              </a:ext>
            </a:extLst>
          </p:cNvPr>
          <p:cNvSpPr txBox="1"/>
          <p:nvPr/>
        </p:nvSpPr>
        <p:spPr>
          <a:xfrm>
            <a:off x="360947" y="2610851"/>
            <a:ext cx="55597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l Tarikh" pitchFamily="2" charset="-78"/>
              </a:rPr>
              <a:t>Het | is | al | laat |en |daarom| kom | ik | vanavond.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l Tarikh" pitchFamily="2" charset="-78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l Tarikh" pitchFamily="2" charset="-78"/>
              </a:rPr>
              <a:t>Het | is | al | laat| , maar | ik | kom | toch | vanmiddag |.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l Tarikh" pitchFamily="2" charset="-78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l Tarikh" pitchFamily="2" charset="-78"/>
              </a:rPr>
              <a:t>Ik | kom | vanavond | want | het | is | al|  laat| .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l Tarikh" pitchFamily="2" charset="-78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l Tarikh" pitchFamily="2" charset="-78"/>
              </a:rPr>
              <a:t>Kom | je | vanmiddag | of | kom | je | vanavond?|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l Tarikh" pitchFamily="2" charset="-78"/>
            </a:endParaRP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l Tarikh" pitchFamily="2" charset="-78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DC892E8-145F-8444-893E-E1C4817A6C7E}"/>
              </a:ext>
            </a:extLst>
          </p:cNvPr>
          <p:cNvSpPr txBox="1"/>
          <p:nvPr/>
        </p:nvSpPr>
        <p:spPr>
          <a:xfrm>
            <a:off x="5920739" y="2610851"/>
            <a:ext cx="609622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Ik | blijf  | lesgeven | 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zolang </a:t>
            </a:r>
            <a:r>
              <a:rPr lang="nl-NL" b="1" dirty="0">
                <a:solidFill>
                  <a:srgbClr val="7030A0"/>
                </a:solidFill>
                <a:latin typeface="Al Tarikh" pitchFamily="2" charset="-78"/>
                <a:cs typeface="Al Tarikh" pitchFamily="2" charset="-78"/>
              </a:rPr>
              <a:t>het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 nodig </a:t>
            </a:r>
            <a:r>
              <a:rPr lang="nl-NL" b="1" dirty="0">
                <a:solidFill>
                  <a:srgbClr val="7030A0"/>
                </a:solidFill>
                <a:latin typeface="Al Tarikh" pitchFamily="2" charset="-78"/>
                <a:cs typeface="Al Tarikh" pitchFamily="2" charset="-78"/>
              </a:rPr>
              <a:t>is</a:t>
            </a:r>
            <a:r>
              <a:rPr lang="nl-NL" dirty="0">
                <a:latin typeface="Al Tarikh" pitchFamily="2" charset="-78"/>
                <a:cs typeface="Al Tarikh" pitchFamily="2" charset="-78"/>
              </a:rPr>
              <a:t>|.</a:t>
            </a:r>
          </a:p>
          <a:p>
            <a:pPr marL="342900" indent="-342900">
              <a:buAutoNum type="arabicPeriod"/>
            </a:pPr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Het | is|  al | laat | 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omdat </a:t>
            </a:r>
            <a:r>
              <a:rPr lang="nl-NL" b="1" dirty="0">
                <a:solidFill>
                  <a:srgbClr val="7030A0"/>
                </a:solidFill>
                <a:latin typeface="Al Tarikh" pitchFamily="2" charset="-78"/>
                <a:cs typeface="Al Tarikh" pitchFamily="2" charset="-78"/>
              </a:rPr>
              <a:t>ik 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de hele dag geleerd </a:t>
            </a:r>
            <a:r>
              <a:rPr lang="nl-NL" b="1" dirty="0">
                <a:solidFill>
                  <a:srgbClr val="7030A0"/>
                </a:solidFill>
                <a:latin typeface="Al Tarikh" pitchFamily="2" charset="-78"/>
                <a:cs typeface="Al Tarikh" pitchFamily="2" charset="-78"/>
              </a:rPr>
              <a:t>heb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 </a:t>
            </a:r>
            <a:r>
              <a:rPr lang="nl-NL" dirty="0">
                <a:latin typeface="Al Tarikh" pitchFamily="2" charset="-78"/>
                <a:cs typeface="Al Tarikh" pitchFamily="2" charset="-78"/>
              </a:rPr>
              <a:t>|</a:t>
            </a:r>
          </a:p>
          <a:p>
            <a:pPr marL="342900" indent="-342900">
              <a:buAutoNum type="arabicPeriod"/>
            </a:pPr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Dat | had | je | niet | gezegd,| 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dat </a:t>
            </a:r>
            <a:r>
              <a:rPr lang="nl-NL" b="1" dirty="0">
                <a:solidFill>
                  <a:srgbClr val="7030A0"/>
                </a:solidFill>
                <a:latin typeface="Al Tarikh" pitchFamily="2" charset="-78"/>
                <a:cs typeface="Al Tarikh" pitchFamily="2" charset="-78"/>
              </a:rPr>
              <a:t>je 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vanavond pas </a:t>
            </a:r>
            <a:r>
              <a:rPr lang="nl-NL" b="1" dirty="0">
                <a:solidFill>
                  <a:srgbClr val="7030A0"/>
                </a:solidFill>
                <a:latin typeface="Al Tarikh" pitchFamily="2" charset="-78"/>
                <a:cs typeface="Al Tarikh" pitchFamily="2" charset="-78"/>
              </a:rPr>
              <a:t>komt</a:t>
            </a:r>
            <a:r>
              <a:rPr lang="nl-NL" dirty="0">
                <a:latin typeface="Al Tarikh" pitchFamily="2" charset="-78"/>
                <a:cs typeface="Al Tarikh" pitchFamily="2" charset="-78"/>
              </a:rPr>
              <a:t>|.</a:t>
            </a:r>
          </a:p>
          <a:p>
            <a:pPr marL="342900" indent="-342900">
              <a:buAutoNum type="arabicPeriod"/>
            </a:pPr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Ik |  kijk na | 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terwijl </a:t>
            </a:r>
            <a:r>
              <a:rPr lang="nl-NL" b="1" dirty="0">
                <a:solidFill>
                  <a:srgbClr val="7030A0"/>
                </a:solidFill>
                <a:latin typeface="Al Tarikh" pitchFamily="2" charset="-78"/>
                <a:cs typeface="Al Tarikh" pitchFamily="2" charset="-78"/>
              </a:rPr>
              <a:t>ik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 muziek aan het luisteren </a:t>
            </a:r>
            <a:r>
              <a:rPr lang="nl-NL" b="1" dirty="0">
                <a:solidFill>
                  <a:srgbClr val="7030A0"/>
                </a:solidFill>
                <a:latin typeface="Al Tarikh" pitchFamily="2" charset="-78"/>
                <a:cs typeface="Al Tarikh" pitchFamily="2" charset="-78"/>
              </a:rPr>
              <a:t>ben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.|</a:t>
            </a:r>
          </a:p>
          <a:p>
            <a:pPr marL="342900" indent="-342900">
              <a:buAutoNum type="arabicPeriod"/>
            </a:pPr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marL="342900" indent="-342900">
              <a:buAutoNum type="arabicPeriod"/>
            </a:pPr>
            <a:r>
              <a:rPr lang="nl-NL" b="1" dirty="0">
                <a:latin typeface="Al Tarikh" pitchFamily="2" charset="-78"/>
                <a:cs typeface="Al Tarikh" pitchFamily="2" charset="-78"/>
              </a:rPr>
              <a:t>Of  </a:t>
            </a:r>
            <a:r>
              <a:rPr lang="nl-NL" b="1" dirty="0">
                <a:solidFill>
                  <a:srgbClr val="7030A0"/>
                </a:solidFill>
                <a:latin typeface="Al Tarikh" pitchFamily="2" charset="-78"/>
                <a:cs typeface="Al Tarikh" pitchFamily="2" charset="-78"/>
              </a:rPr>
              <a:t>je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 poep </a:t>
            </a:r>
            <a:r>
              <a:rPr lang="nl-NL" b="1" dirty="0">
                <a:solidFill>
                  <a:srgbClr val="7030A0"/>
                </a:solidFill>
                <a:latin typeface="Al Tarikh" pitchFamily="2" charset="-78"/>
                <a:cs typeface="Al Tarikh" pitchFamily="2" charset="-78"/>
              </a:rPr>
              <a:t>lust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 ,</a:t>
            </a:r>
            <a:r>
              <a:rPr lang="nl-NL" dirty="0">
                <a:latin typeface="Al Tarikh" pitchFamily="2" charset="-78"/>
                <a:cs typeface="Al Tarikh" pitchFamily="2" charset="-78"/>
              </a:rPr>
              <a:t>| dat | zeg | je | toch | niet?! |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1AE6292-CAEC-C04F-9321-9ACE4038DDAF}"/>
              </a:ext>
            </a:extLst>
          </p:cNvPr>
          <p:cNvSpPr txBox="1"/>
          <p:nvPr/>
        </p:nvSpPr>
        <p:spPr>
          <a:xfrm>
            <a:off x="459569" y="419468"/>
            <a:ext cx="100926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latin typeface="Al Tarikh" pitchFamily="2" charset="-78"/>
                <a:cs typeface="Al Tarikh" pitchFamily="2" charset="-78"/>
              </a:rPr>
              <a:t>In de rechterkolom staan ‘lange zinsdelen’ tussen strepen </a:t>
            </a:r>
            <a:r>
              <a:rPr lang="nl-NL" b="1" dirty="0">
                <a:solidFill>
                  <a:srgbClr val="7030A0"/>
                </a:solidFill>
                <a:latin typeface="Al Tarikh" pitchFamily="2" charset="-78"/>
                <a:cs typeface="Al Tarikh" pitchFamily="2" charset="-78"/>
              </a:rPr>
              <a:t>én  het onderwerp in die zinsdelen </a:t>
            </a:r>
          </a:p>
          <a:p>
            <a:r>
              <a:rPr lang="nl-NL" b="1" dirty="0">
                <a:solidFill>
                  <a:srgbClr val="7030A0"/>
                </a:solidFill>
                <a:latin typeface="Al Tarikh" pitchFamily="2" charset="-78"/>
                <a:cs typeface="Al Tarikh" pitchFamily="2" charset="-78"/>
              </a:rPr>
              <a:t>staat niet naast de pv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. Die lange zinsdelen noemen we bijzinnen. Bijzinnen klinken gek als je ze </a:t>
            </a:r>
          </a:p>
          <a:p>
            <a:r>
              <a:rPr lang="nl-NL" b="1" dirty="0">
                <a:latin typeface="Al Tarikh" pitchFamily="2" charset="-78"/>
                <a:cs typeface="Al Tarikh" pitchFamily="2" charset="-78"/>
              </a:rPr>
              <a:t>zonder hoofdzin voorleest.</a:t>
            </a:r>
          </a:p>
          <a:p>
            <a:endParaRPr lang="nl-NL" b="1" dirty="0">
              <a:latin typeface="Al Tarikh" pitchFamily="2" charset="-78"/>
              <a:cs typeface="Al Tarikh" pitchFamily="2" charset="-78"/>
            </a:endParaRPr>
          </a:p>
          <a:p>
            <a:r>
              <a:rPr lang="nl-NL" b="1" dirty="0">
                <a:latin typeface="Al Tarikh" pitchFamily="2" charset="-78"/>
                <a:cs typeface="Al Tarikh" pitchFamily="2" charset="-78"/>
              </a:rPr>
              <a:t>De gehele zin is een samengestelde zin tussen een hoofdzin en bijzin.</a:t>
            </a:r>
          </a:p>
          <a:p>
            <a:endParaRPr lang="nl-NL" b="1" dirty="0">
              <a:latin typeface="Al Tarikh" pitchFamily="2" charset="-78"/>
              <a:cs typeface="Al Tari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567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345EFC7-589A-414A-B11C-D7FCC6BB51D1}"/>
              </a:ext>
            </a:extLst>
          </p:cNvPr>
          <p:cNvSpPr txBox="1"/>
          <p:nvPr/>
        </p:nvSpPr>
        <p:spPr>
          <a:xfrm>
            <a:off x="661737" y="938463"/>
            <a:ext cx="111065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latin typeface="Al Tarikh" pitchFamily="2" charset="-78"/>
                <a:cs typeface="Al Tarikh" pitchFamily="2" charset="-78"/>
              </a:rPr>
              <a:t>Een hoofdzin is de belangrijkste zin.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latin typeface="Al Tarikh" pitchFamily="2" charset="-78"/>
                <a:cs typeface="Al Tarikh" pitchFamily="2" charset="-78"/>
              </a:rPr>
              <a:t>Een bijzin is een zin die ‘erbij’ hangt; je kunt hem weglaten of vervangen door één woord.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latin typeface="Al Tarikh" pitchFamily="2" charset="-78"/>
                <a:cs typeface="Al Tarikh" pitchFamily="2" charset="-78"/>
              </a:rPr>
              <a:t>Een bijzin wordt vaak vooraf gegaan door een voegwoord: omdat, als, terwijl, toen, hoewel, zolang enz.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latin typeface="Al Tarikh" pitchFamily="2" charset="-78"/>
                <a:cs typeface="Al Tarikh" pitchFamily="2" charset="-78"/>
              </a:rPr>
              <a:t>Een bijzin eindigt vaak op een persoonsvorm.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latin typeface="Al Tarikh" pitchFamily="2" charset="-78"/>
                <a:cs typeface="Al Tarikh" pitchFamily="2" charset="-78"/>
              </a:rPr>
              <a:t>Als je hem los voorleest (zonder hoofdzin), klinkt hij een beetje gek.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AAF13E8-E68E-644B-B100-C054C1D45AF4}"/>
              </a:ext>
            </a:extLst>
          </p:cNvPr>
          <p:cNvSpPr txBox="1"/>
          <p:nvPr/>
        </p:nvSpPr>
        <p:spPr>
          <a:xfrm>
            <a:off x="661737" y="2562727"/>
            <a:ext cx="60609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Ik | blijf  | lesgeven | 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zolang het nodig is</a:t>
            </a:r>
            <a:r>
              <a:rPr lang="nl-NL" dirty="0">
                <a:latin typeface="Al Tarikh" pitchFamily="2" charset="-78"/>
                <a:cs typeface="Al Tarikh" pitchFamily="2" charset="-78"/>
              </a:rPr>
              <a:t>|.</a:t>
            </a:r>
          </a:p>
          <a:p>
            <a:pPr marL="342900" indent="-342900">
              <a:buAutoNum type="arabicPeriod"/>
            </a:pPr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Het | is|  al | laat | 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omdat ik de hele dag geleerd heb </a:t>
            </a:r>
            <a:r>
              <a:rPr lang="nl-NL" dirty="0">
                <a:latin typeface="Al Tarikh" pitchFamily="2" charset="-78"/>
                <a:cs typeface="Al Tarikh" pitchFamily="2" charset="-78"/>
              </a:rPr>
              <a:t>|</a:t>
            </a:r>
          </a:p>
          <a:p>
            <a:pPr marL="342900" indent="-342900">
              <a:buAutoNum type="arabicPeriod"/>
            </a:pPr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Dat | had | je | niet | gezegd| , 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dat je vanavond pas komt</a:t>
            </a:r>
            <a:r>
              <a:rPr lang="nl-NL" dirty="0">
                <a:latin typeface="Al Tarikh" pitchFamily="2" charset="-78"/>
                <a:cs typeface="Al Tarikh" pitchFamily="2" charset="-78"/>
              </a:rPr>
              <a:t>|.</a:t>
            </a:r>
          </a:p>
          <a:p>
            <a:pPr marL="342900" indent="-342900">
              <a:buAutoNum type="arabicPeriod"/>
            </a:pPr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Ik |  kijk na | 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terwijl ik muziek aan het luisteren ben.|</a:t>
            </a:r>
          </a:p>
          <a:p>
            <a:pPr marL="342900" indent="-342900">
              <a:buAutoNum type="arabicPeriod"/>
            </a:pPr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marL="342900" indent="-342900">
              <a:buAutoNum type="arabicPeriod"/>
            </a:pPr>
            <a:r>
              <a:rPr lang="nl-NL" b="1" dirty="0">
                <a:latin typeface="Al Tarikh" pitchFamily="2" charset="-78"/>
                <a:cs typeface="Al Tarikh" pitchFamily="2" charset="-78"/>
              </a:rPr>
              <a:t>Of  je poep lust ,</a:t>
            </a:r>
            <a:r>
              <a:rPr lang="nl-NL" dirty="0">
                <a:latin typeface="Al Tarikh" pitchFamily="2" charset="-78"/>
                <a:cs typeface="Al Tarikh" pitchFamily="2" charset="-78"/>
              </a:rPr>
              <a:t>| dat | zeg | je | toch | niet?! |</a:t>
            </a:r>
          </a:p>
        </p:txBody>
      </p:sp>
    </p:spTree>
    <p:extLst>
      <p:ext uri="{BB962C8B-B14F-4D97-AF65-F5344CB8AC3E}">
        <p14:creationId xmlns:p14="http://schemas.microsoft.com/office/powerpoint/2010/main" val="3923709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4FC382B-C2BC-214D-846F-22CD3CF9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7" y="321206"/>
            <a:ext cx="10396882" cy="1151965"/>
          </a:xfrm>
        </p:spPr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7530A7C-3D45-934E-BABC-D3F5382AE907}"/>
              </a:ext>
            </a:extLst>
          </p:cNvPr>
          <p:cNvSpPr txBox="1"/>
          <p:nvPr/>
        </p:nvSpPr>
        <p:spPr>
          <a:xfrm>
            <a:off x="517357" y="1473171"/>
            <a:ext cx="926805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l Tarikh" pitchFamily="2" charset="-78"/>
                <a:cs typeface="Al Tarikh" pitchFamily="2" charset="-78"/>
              </a:rPr>
              <a:t>Maken: </a:t>
            </a:r>
          </a:p>
          <a:p>
            <a:r>
              <a:rPr lang="nl-NL" dirty="0">
                <a:latin typeface="Al Tarikh" pitchFamily="2" charset="-78"/>
                <a:cs typeface="Al Tarikh" pitchFamily="2" charset="-78"/>
              </a:rPr>
              <a:t>Opdracht 12 p. 59</a:t>
            </a:r>
          </a:p>
          <a:p>
            <a:endParaRPr lang="nl-NL" dirty="0">
              <a:latin typeface="Al Tarikh" pitchFamily="2" charset="-78"/>
              <a:cs typeface="Al Tarikh" pitchFamily="2" charset="-78"/>
            </a:endParaRPr>
          </a:p>
          <a:p>
            <a:r>
              <a:rPr lang="nl-NL" dirty="0">
                <a:latin typeface="Al Tarikh" pitchFamily="2" charset="-78"/>
                <a:cs typeface="Al Tarikh" pitchFamily="2" charset="-78"/>
              </a:rPr>
              <a:t>En bepaal wat de hoofdzin en bijzin is van onderstaande zinnen. Let op: soms is er geen bijzin.</a:t>
            </a:r>
          </a:p>
          <a:p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Hoe hij dat gaat doen, is nog geheim.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Zij weet niet wat ze mist.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De docent wacht op wie te lang over een oefening heeft gedaan.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De onderliggende gedachte is dat het milieu er beter van wordt.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De docent deelt oefeningen uit zodat je beter in grammatica wordt.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Het regent, maar ik ga toch fietsen.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Ik wil jouw mening horen, want jij hebt altijd interessante visies.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Ga je mee, of blijf je thuis?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087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70C87-98D1-904E-AFEE-C8D35D18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0C9A02-7135-FC42-A5A1-DDD2AFAAF8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cap="none" dirty="0">
                <a:latin typeface="Al Tarikh" pitchFamily="2" charset="-78"/>
                <a:cs typeface="Al Tarikh" pitchFamily="2" charset="-78"/>
              </a:rPr>
              <a:t>Nakijken opdracht 9 en 10</a:t>
            </a:r>
          </a:p>
          <a:p>
            <a:r>
              <a:rPr lang="nl-NL" cap="none" dirty="0">
                <a:latin typeface="Al Tarikh" pitchFamily="2" charset="-78"/>
                <a:cs typeface="Al Tarikh" pitchFamily="2" charset="-78"/>
              </a:rPr>
              <a:t>Uitleg samengestelde zinnen</a:t>
            </a:r>
          </a:p>
        </p:txBody>
      </p:sp>
    </p:spTree>
    <p:extLst>
      <p:ext uri="{BB962C8B-B14F-4D97-AF65-F5344CB8AC3E}">
        <p14:creationId xmlns:p14="http://schemas.microsoft.com/office/powerpoint/2010/main" val="18200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A2D9D0A-F4F7-2549-BC6A-DEBCBE2574E2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705725" y="156550"/>
            <a:ext cx="3789947" cy="6157188"/>
          </a:xfrm>
        </p:spPr>
      </p:pic>
    </p:spTree>
    <p:extLst>
      <p:ext uri="{BB962C8B-B14F-4D97-AF65-F5344CB8AC3E}">
        <p14:creationId xmlns:p14="http://schemas.microsoft.com/office/powerpoint/2010/main" val="96245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8594A4C-0E10-8645-9E81-B5C6AE8A6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4" y="180475"/>
            <a:ext cx="7058697" cy="661601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1ECEF10-F580-5448-8400-D5BF81E33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1509"/>
            <a:ext cx="6125813" cy="673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4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E6A6C-8C44-4D4F-96AC-A951A370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Samengestelde zinnen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EDF36A-C053-F849-8E05-64A46EC623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Zinnen die samengesteld zijn</a:t>
            </a:r>
          </a:p>
          <a:p>
            <a:r>
              <a:rPr lang="nl-NL" dirty="0"/>
              <a:t>bevatten of meerdere hoofdzinnen</a:t>
            </a:r>
          </a:p>
          <a:p>
            <a:r>
              <a:rPr lang="nl-NL" dirty="0"/>
              <a:t>Of een hoofdzin en een bijzin</a:t>
            </a:r>
          </a:p>
        </p:txBody>
      </p:sp>
    </p:spTree>
    <p:extLst>
      <p:ext uri="{BB962C8B-B14F-4D97-AF65-F5344CB8AC3E}">
        <p14:creationId xmlns:p14="http://schemas.microsoft.com/office/powerpoint/2010/main" val="410977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F40AD-EA20-274B-9D71-4856F2D08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Maak twee zinnen van a en b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DB9C17A-DE3A-7544-B00A-50798A7CB077}"/>
              </a:ext>
            </a:extLst>
          </p:cNvPr>
          <p:cNvSpPr txBox="1"/>
          <p:nvPr/>
        </p:nvSpPr>
        <p:spPr>
          <a:xfrm>
            <a:off x="926432" y="2406316"/>
            <a:ext cx="2321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l Tarikh" pitchFamily="2" charset="-78"/>
                <a:cs typeface="Al Tarikh" pitchFamily="2" charset="-78"/>
              </a:rPr>
              <a:t>A) Je gaat naar school.</a:t>
            </a:r>
          </a:p>
          <a:p>
            <a:pPr marL="342900" indent="-342900">
              <a:buAutoNum type="alphaUcParenR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Je blijft thuis.</a:t>
            </a:r>
          </a:p>
          <a:p>
            <a:r>
              <a:rPr lang="nl-NL" dirty="0">
                <a:latin typeface="Al Tarikh" pitchFamily="2" charset="-78"/>
                <a:cs typeface="Al Tarikh" pitchFamily="2" charset="-78"/>
              </a:rPr>
              <a:t>A) Je blijft op school.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8960BD3-5EF6-6740-8715-97620BBD1C0F}"/>
              </a:ext>
            </a:extLst>
          </p:cNvPr>
          <p:cNvSpPr txBox="1"/>
          <p:nvPr/>
        </p:nvSpPr>
        <p:spPr>
          <a:xfrm>
            <a:off x="6605337" y="2406316"/>
            <a:ext cx="2699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l Tarikh" pitchFamily="2" charset="-78"/>
                <a:cs typeface="Al Tarikh" pitchFamily="2" charset="-78"/>
              </a:rPr>
              <a:t>B) Je neemt je laptop mee.</a:t>
            </a:r>
          </a:p>
          <a:p>
            <a:r>
              <a:rPr lang="nl-NL" dirty="0">
                <a:latin typeface="Al Tarikh" pitchFamily="2" charset="-78"/>
                <a:cs typeface="Al Tarikh" pitchFamily="2" charset="-78"/>
              </a:rPr>
              <a:t>B) Je hebt hoofdpijn.</a:t>
            </a:r>
          </a:p>
          <a:p>
            <a:r>
              <a:rPr lang="nl-NL" dirty="0">
                <a:latin typeface="Al Tarikh" pitchFamily="2" charset="-78"/>
                <a:cs typeface="Al Tarikh" pitchFamily="2" charset="-78"/>
              </a:rPr>
              <a:t>B) Je hebt strafwerk.</a:t>
            </a:r>
          </a:p>
        </p:txBody>
      </p:sp>
    </p:spTree>
    <p:extLst>
      <p:ext uri="{BB962C8B-B14F-4D97-AF65-F5344CB8AC3E}">
        <p14:creationId xmlns:p14="http://schemas.microsoft.com/office/powerpoint/2010/main" val="382290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F40AD-EA20-274B-9D71-4856F2D08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Maak één zin van a en b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DB9C17A-DE3A-7544-B00A-50798A7CB077}"/>
              </a:ext>
            </a:extLst>
          </p:cNvPr>
          <p:cNvSpPr txBox="1"/>
          <p:nvPr/>
        </p:nvSpPr>
        <p:spPr>
          <a:xfrm>
            <a:off x="926432" y="2406316"/>
            <a:ext cx="2321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l Tarikh" pitchFamily="2" charset="-78"/>
                <a:cs typeface="Al Tarikh" pitchFamily="2" charset="-78"/>
              </a:rPr>
              <a:t>A) Je gaat naar school.</a:t>
            </a:r>
          </a:p>
          <a:p>
            <a:r>
              <a:rPr lang="nl-NL" dirty="0">
                <a:latin typeface="Al Tarikh" pitchFamily="2" charset="-78"/>
                <a:cs typeface="Al Tarikh" pitchFamily="2" charset="-78"/>
              </a:rPr>
              <a:t>A) Je blijft thuis.</a:t>
            </a:r>
          </a:p>
          <a:p>
            <a:r>
              <a:rPr lang="nl-NL" dirty="0">
                <a:latin typeface="Al Tarikh" pitchFamily="2" charset="-78"/>
                <a:cs typeface="Al Tarikh" pitchFamily="2" charset="-78"/>
              </a:rPr>
              <a:t>A) Je blijft op school.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8960BD3-5EF6-6740-8715-97620BBD1C0F}"/>
              </a:ext>
            </a:extLst>
          </p:cNvPr>
          <p:cNvSpPr txBox="1"/>
          <p:nvPr/>
        </p:nvSpPr>
        <p:spPr>
          <a:xfrm>
            <a:off x="6605337" y="2406316"/>
            <a:ext cx="2699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l Tarikh" pitchFamily="2" charset="-78"/>
                <a:cs typeface="Al Tarikh" pitchFamily="2" charset="-78"/>
              </a:rPr>
              <a:t>B) Je neemt je laptop mee.</a:t>
            </a:r>
          </a:p>
          <a:p>
            <a:r>
              <a:rPr lang="nl-NL" dirty="0">
                <a:latin typeface="Al Tarikh" pitchFamily="2" charset="-78"/>
                <a:cs typeface="Al Tarikh" pitchFamily="2" charset="-78"/>
              </a:rPr>
              <a:t>B) Je hebt hoofdpijn.</a:t>
            </a:r>
          </a:p>
          <a:p>
            <a:r>
              <a:rPr lang="nl-NL" dirty="0">
                <a:latin typeface="Al Tarikh" pitchFamily="2" charset="-78"/>
                <a:cs typeface="Al Tarikh" pitchFamily="2" charset="-78"/>
              </a:rPr>
              <a:t>B) Je hebt strafwerk.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F9C9D06-C912-264F-A0F6-20D15E1BA08F}"/>
              </a:ext>
            </a:extLst>
          </p:cNvPr>
          <p:cNvSpPr txBox="1"/>
          <p:nvPr/>
        </p:nvSpPr>
        <p:spPr>
          <a:xfrm>
            <a:off x="685801" y="4054607"/>
            <a:ext cx="4887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Je gaat naar school en je neemt je laptop mee.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Je blijft thuis want je hebt hoofdpijn.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Je blijft op school want je hebt strafwerk.</a:t>
            </a:r>
          </a:p>
        </p:txBody>
      </p:sp>
      <p:sp>
        <p:nvSpPr>
          <p:cNvPr id="6" name="Rechteraccolade 5">
            <a:extLst>
              <a:ext uri="{FF2B5EF4-FFF2-40B4-BE49-F238E27FC236}">
                <a16:creationId xmlns:a16="http://schemas.microsoft.com/office/drawing/2014/main" id="{829D4F54-7548-7140-9550-0D36567015D8}"/>
              </a:ext>
            </a:extLst>
          </p:cNvPr>
          <p:cNvSpPr/>
          <p:nvPr/>
        </p:nvSpPr>
        <p:spPr>
          <a:xfrm>
            <a:off x="5666874" y="4054607"/>
            <a:ext cx="541421" cy="9233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B2BD61A-66D4-DF4E-957E-3698A18975C3}"/>
              </a:ext>
            </a:extLst>
          </p:cNvPr>
          <p:cNvSpPr txBox="1"/>
          <p:nvPr/>
        </p:nvSpPr>
        <p:spPr>
          <a:xfrm>
            <a:off x="6352674" y="4193106"/>
            <a:ext cx="4246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Samengestelde zinnen met hoofdzinnen.</a:t>
            </a:r>
          </a:p>
          <a:p>
            <a:r>
              <a:rPr lang="nl-NL" dirty="0"/>
              <a:t>In hoofdzinnen staan o en pv vlak bij elkaar.</a:t>
            </a:r>
          </a:p>
          <a:p>
            <a:r>
              <a:rPr lang="nl-NL" dirty="0"/>
              <a:t>Beide zinnen zijn even belangrijk.</a:t>
            </a:r>
          </a:p>
        </p:txBody>
      </p:sp>
    </p:spTree>
    <p:extLst>
      <p:ext uri="{BB962C8B-B14F-4D97-AF65-F5344CB8AC3E}">
        <p14:creationId xmlns:p14="http://schemas.microsoft.com/office/powerpoint/2010/main" val="94255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F40AD-EA20-274B-9D71-4856F2D08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Voegwoorden van hoofdzinnen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F9C9D06-C912-264F-A0F6-20D15E1BA08F}"/>
              </a:ext>
            </a:extLst>
          </p:cNvPr>
          <p:cNvSpPr txBox="1"/>
          <p:nvPr/>
        </p:nvSpPr>
        <p:spPr>
          <a:xfrm>
            <a:off x="685801" y="2313983"/>
            <a:ext cx="49079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Je gaat naar school 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en</a:t>
            </a:r>
            <a:r>
              <a:rPr lang="nl-NL" dirty="0">
                <a:latin typeface="Al Tarikh" pitchFamily="2" charset="-78"/>
                <a:cs typeface="Al Tarikh" pitchFamily="2" charset="-78"/>
              </a:rPr>
              <a:t> je neemt je laptop mee.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Je blijft thuis 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want</a:t>
            </a:r>
            <a:r>
              <a:rPr lang="nl-NL" dirty="0">
                <a:latin typeface="Al Tarikh" pitchFamily="2" charset="-78"/>
                <a:cs typeface="Al Tarikh" pitchFamily="2" charset="-78"/>
              </a:rPr>
              <a:t> je hebt hoofdpijn.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Je blijft op school 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want</a:t>
            </a:r>
            <a:r>
              <a:rPr lang="nl-NL" dirty="0">
                <a:latin typeface="Al Tarikh" pitchFamily="2" charset="-78"/>
                <a:cs typeface="Al Tarikh" pitchFamily="2" charset="-78"/>
              </a:rPr>
              <a:t> je hebt strafwerk.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Ik kan dat wel maar jij kan dat niet.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Het regent, 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dus</a:t>
            </a:r>
            <a:r>
              <a:rPr lang="nl-NL" dirty="0">
                <a:latin typeface="Al Tarikh" pitchFamily="2" charset="-78"/>
                <a:cs typeface="Al Tarikh" pitchFamily="2" charset="-78"/>
              </a:rPr>
              <a:t> ik blijf thuis.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Je blijft thuis </a:t>
            </a:r>
            <a:r>
              <a:rPr lang="nl-NL" b="1" dirty="0">
                <a:latin typeface="Al Tarikh" pitchFamily="2" charset="-78"/>
                <a:cs typeface="Al Tarikh" pitchFamily="2" charset="-78"/>
              </a:rPr>
              <a:t>of</a:t>
            </a:r>
            <a:r>
              <a:rPr lang="nl-NL" dirty="0">
                <a:latin typeface="Al Tarikh" pitchFamily="2" charset="-78"/>
                <a:cs typeface="Al Tarikh" pitchFamily="2" charset="-78"/>
              </a:rPr>
              <a:t> je gaat aan het werk.</a:t>
            </a:r>
          </a:p>
        </p:txBody>
      </p:sp>
      <p:sp>
        <p:nvSpPr>
          <p:cNvPr id="6" name="Rechteraccolade 5">
            <a:extLst>
              <a:ext uri="{FF2B5EF4-FFF2-40B4-BE49-F238E27FC236}">
                <a16:creationId xmlns:a16="http://schemas.microsoft.com/office/drawing/2014/main" id="{829D4F54-7548-7140-9550-0D36567015D8}"/>
              </a:ext>
            </a:extLst>
          </p:cNvPr>
          <p:cNvSpPr/>
          <p:nvPr/>
        </p:nvSpPr>
        <p:spPr>
          <a:xfrm>
            <a:off x="5744641" y="2017539"/>
            <a:ext cx="541421" cy="19941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B2BD61A-66D4-DF4E-957E-3698A18975C3}"/>
              </a:ext>
            </a:extLst>
          </p:cNvPr>
          <p:cNvSpPr txBox="1"/>
          <p:nvPr/>
        </p:nvSpPr>
        <p:spPr>
          <a:xfrm>
            <a:off x="6605335" y="2590981"/>
            <a:ext cx="453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Samengestelde zinnen met hoofdzinnen.</a:t>
            </a:r>
          </a:p>
          <a:p>
            <a:r>
              <a:rPr lang="nl-NL" dirty="0"/>
              <a:t>In hoofdzinnen staan o en pv vlak naast elkaar.</a:t>
            </a:r>
          </a:p>
          <a:p>
            <a:r>
              <a:rPr lang="nl-NL" dirty="0"/>
              <a:t>Beide zinnen zijn even belangrijk.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45D4EC0-039B-DE4C-BE74-F6C4D9418E1E}"/>
              </a:ext>
            </a:extLst>
          </p:cNvPr>
          <p:cNvSpPr txBox="1"/>
          <p:nvPr/>
        </p:nvSpPr>
        <p:spPr>
          <a:xfrm>
            <a:off x="685801" y="4544527"/>
            <a:ext cx="3987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Voegwoorden zijn: en, want, maar, dus, of</a:t>
            </a:r>
          </a:p>
        </p:txBody>
      </p:sp>
    </p:spTree>
    <p:extLst>
      <p:ext uri="{BB962C8B-B14F-4D97-AF65-F5344CB8AC3E}">
        <p14:creationId xmlns:p14="http://schemas.microsoft.com/office/powerpoint/2010/main" val="2760615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5785320-DD37-584A-8446-591BF5FCD842}"/>
              </a:ext>
            </a:extLst>
          </p:cNvPr>
          <p:cNvSpPr txBox="1"/>
          <p:nvPr/>
        </p:nvSpPr>
        <p:spPr>
          <a:xfrm>
            <a:off x="360947" y="2081462"/>
            <a:ext cx="45661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l Tarikh" pitchFamily="2" charset="-78"/>
              </a:rPr>
              <a:t>Het is al laat en daarom kom ik vanavond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l Tarikh" pitchFamily="2" charset="-78"/>
              </a:rPr>
              <a:t>Het is al laat, maar ik kom toch vanmiddag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l Tarikh" pitchFamily="2" charset="-78"/>
              </a:rPr>
              <a:t>Ik kom vanavond want het is al laat.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l Tarikh" pitchFamily="2" charset="-78"/>
              </a:rPr>
              <a:t>Kom je vanmiddag of kom je vanavond?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l Tarikh" pitchFamily="2" charset="-78"/>
            </a:endParaRP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l Tarikh" pitchFamily="2" charset="-78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DC892E8-145F-8444-893E-E1C4817A6C7E}"/>
              </a:ext>
            </a:extLst>
          </p:cNvPr>
          <p:cNvSpPr txBox="1"/>
          <p:nvPr/>
        </p:nvSpPr>
        <p:spPr>
          <a:xfrm>
            <a:off x="6096000" y="2081462"/>
            <a:ext cx="52434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Ik blijf lesgeven zolang het nodig is.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Het is al laat omdat ik de hele dag geleerd heb.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Dat had je niet gezegd, dat je vanavond pas komt.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Ik kijk na terwijl ik muziek aan het luisteren ben.</a:t>
            </a:r>
          </a:p>
          <a:p>
            <a:pPr marL="342900" indent="-342900">
              <a:buAutoNum type="arabicPeriod"/>
            </a:pPr>
            <a:r>
              <a:rPr lang="nl-NL" dirty="0">
                <a:latin typeface="Al Tarikh" pitchFamily="2" charset="-78"/>
                <a:cs typeface="Al Tarikh" pitchFamily="2" charset="-78"/>
              </a:rPr>
              <a:t>Of  je poep lust, dat zeg je toch niet?!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1AE6292-CAEC-C04F-9321-9ACE4038DDAF}"/>
              </a:ext>
            </a:extLst>
          </p:cNvPr>
          <p:cNvSpPr txBox="1"/>
          <p:nvPr/>
        </p:nvSpPr>
        <p:spPr>
          <a:xfrm>
            <a:off x="613611" y="974558"/>
            <a:ext cx="6642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latin typeface="Al Tarikh" pitchFamily="2" charset="-78"/>
              </a:rPr>
              <a:t>Markeer de zinsdelen in onderstaande zinnen met een streep |</a:t>
            </a:r>
          </a:p>
          <a:p>
            <a:r>
              <a:rPr lang="nl-NL" b="1" dirty="0">
                <a:latin typeface="Al Tarikh" pitchFamily="2" charset="-78"/>
              </a:rPr>
              <a:t>Wat valt je op?</a:t>
            </a:r>
          </a:p>
        </p:txBody>
      </p:sp>
    </p:spTree>
    <p:extLst>
      <p:ext uri="{BB962C8B-B14F-4D97-AF65-F5344CB8AC3E}">
        <p14:creationId xmlns:p14="http://schemas.microsoft.com/office/powerpoint/2010/main" val="2039292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Belangrijke gebeurtenis</Template>
  <TotalTime>391</TotalTime>
  <Words>1011</Words>
  <Application>Microsoft Macintosh PowerPoint</Application>
  <PresentationFormat>Breedbeeld</PresentationFormat>
  <Paragraphs>122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Al Tarikh</vt:lpstr>
      <vt:lpstr>Arial</vt:lpstr>
      <vt:lpstr>Impact</vt:lpstr>
      <vt:lpstr>Belangrijke gebeurtenis</vt:lpstr>
      <vt:lpstr>Grammatica samengestelde zinnen</vt:lpstr>
      <vt:lpstr>Agenda</vt:lpstr>
      <vt:lpstr>PowerPoint-presentatie</vt:lpstr>
      <vt:lpstr>PowerPoint-presentatie</vt:lpstr>
      <vt:lpstr>Samengestelde zinnen</vt:lpstr>
      <vt:lpstr>Maak twee zinnen van a en b</vt:lpstr>
      <vt:lpstr>Maak één zin van a en b</vt:lpstr>
      <vt:lpstr>Voegwoorden van hoofdzinnen</vt:lpstr>
      <vt:lpstr>PowerPoint-presentatie</vt:lpstr>
      <vt:lpstr>PowerPoint-presentatie</vt:lpstr>
      <vt:lpstr>PowerPoint-presentatie</vt:lpstr>
      <vt:lpstr>PowerPoint-presentatie</vt:lpstr>
      <vt:lpstr>huiswerk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Josje Kuenen</dc:creator>
  <cp:lastModifiedBy>Josje Kuenen</cp:lastModifiedBy>
  <cp:revision>19</cp:revision>
  <dcterms:created xsi:type="dcterms:W3CDTF">2020-11-01T08:39:38Z</dcterms:created>
  <dcterms:modified xsi:type="dcterms:W3CDTF">2020-11-01T15:11:24Z</dcterms:modified>
</cp:coreProperties>
</file>