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62" r:id="rId5"/>
    <p:sldId id="263" r:id="rId6"/>
    <p:sldId id="266" r:id="rId7"/>
    <p:sldId id="264" r:id="rId8"/>
    <p:sldId id="265"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7"/>
    <p:restoredTop sz="94693"/>
  </p:normalViewPr>
  <p:slideViewPr>
    <p:cSldViewPr snapToGrid="0" snapToObjects="1" showGuides="1">
      <p:cViewPr varScale="1">
        <p:scale>
          <a:sx n="106" d="100"/>
          <a:sy n="106" d="100"/>
        </p:scale>
        <p:origin x="208" y="23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 om stijl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10/14/20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
Tweede niveau
Derde niveau
Vierde niveau
Vijfde niveau</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10/14/20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10/14/20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10/14/20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 om stijl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10/14/20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10/14/20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10/14/20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10/14/20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a:p>
        </p:txBody>
      </p:sp>
      <p:sp>
        <p:nvSpPr>
          <p:cNvPr id="6" name="Title 5"/>
          <p:cNvSpPr>
            <a:spLocks noGrp="1"/>
          </p:cNvSpPr>
          <p:nvPr>
            <p:ph type="title"/>
          </p:nvPr>
        </p:nvSpPr>
        <p:spPr/>
        <p:txBody>
          <a:bodyPr/>
          <a:lstStyle/>
          <a:p>
            <a:r>
              <a:rPr lang="nl-NL"/>
              <a:t>Klik om stijl te bewerken</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10/14/20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a:p>
        </p:txBody>
      </p:sp>
      <p:sp>
        <p:nvSpPr>
          <p:cNvPr id="5" name="Date Placeholder 4"/>
          <p:cNvSpPr>
            <a:spLocks noGrp="1"/>
          </p:cNvSpPr>
          <p:nvPr>
            <p:ph type="dt" sz="half" idx="10"/>
          </p:nvPr>
        </p:nvSpPr>
        <p:spPr/>
        <p:txBody>
          <a:bodyPr/>
          <a:lstStyle/>
          <a:p>
            <a:fld id="{DA16AA21-1863-4931-97CB-99D0A168701B}" type="datetimeFigureOut">
              <a:rPr lang="en-US" smtClean="0"/>
              <a:t>10/14/20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a:p>
        </p:txBody>
      </p:sp>
      <p:sp>
        <p:nvSpPr>
          <p:cNvPr id="5" name="Date Placeholder 4"/>
          <p:cNvSpPr>
            <a:spLocks noGrp="1"/>
          </p:cNvSpPr>
          <p:nvPr>
            <p:ph type="dt" sz="half" idx="10"/>
          </p:nvPr>
        </p:nvSpPr>
        <p:spPr/>
        <p:txBody>
          <a:bodyPr/>
          <a:lstStyle/>
          <a:p>
            <a:fld id="{3772C379-9A7C-4C87-A116-CBE9F58B04C5}" type="datetimeFigureOut">
              <a:rPr lang="en-US" smtClean="0"/>
              <a:t>10/14/20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10/14/20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8DECF1-91FF-B343-8285-4C675BA15FE9}"/>
              </a:ext>
            </a:extLst>
          </p:cNvPr>
          <p:cNvSpPr>
            <a:spLocks noGrp="1"/>
          </p:cNvSpPr>
          <p:nvPr>
            <p:ph type="ctrTitle"/>
          </p:nvPr>
        </p:nvSpPr>
        <p:spPr/>
        <p:txBody>
          <a:bodyPr/>
          <a:lstStyle/>
          <a:p>
            <a:r>
              <a:rPr lang="nl-NL" dirty="0"/>
              <a:t>Beschouwing 4vd</a:t>
            </a:r>
          </a:p>
        </p:txBody>
      </p:sp>
      <p:sp>
        <p:nvSpPr>
          <p:cNvPr id="3" name="Ondertitel 2">
            <a:extLst>
              <a:ext uri="{FF2B5EF4-FFF2-40B4-BE49-F238E27FC236}">
                <a16:creationId xmlns:a16="http://schemas.microsoft.com/office/drawing/2014/main" id="{6E0D2490-90B3-794F-B27F-432999F590A6}"/>
              </a:ext>
            </a:extLst>
          </p:cNvPr>
          <p:cNvSpPr>
            <a:spLocks noGrp="1"/>
          </p:cNvSpPr>
          <p:nvPr>
            <p:ph type="subTitle" idx="1"/>
          </p:nvPr>
        </p:nvSpPr>
        <p:spPr/>
        <p:txBody>
          <a:bodyPr/>
          <a:lstStyle/>
          <a:p>
            <a:r>
              <a:rPr lang="nl-NL" dirty="0"/>
              <a:t>Josje Kuenen, les 3</a:t>
            </a:r>
          </a:p>
        </p:txBody>
      </p:sp>
    </p:spTree>
    <p:extLst>
      <p:ext uri="{BB962C8B-B14F-4D97-AF65-F5344CB8AC3E}">
        <p14:creationId xmlns:p14="http://schemas.microsoft.com/office/powerpoint/2010/main" val="2961465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480E05-8FD8-7445-B4DA-983A544CC4AD}"/>
              </a:ext>
            </a:extLst>
          </p:cNvPr>
          <p:cNvSpPr>
            <a:spLocks noGrp="1"/>
          </p:cNvSpPr>
          <p:nvPr>
            <p:ph type="title"/>
          </p:nvPr>
        </p:nvSpPr>
        <p:spPr/>
        <p:txBody>
          <a:bodyPr/>
          <a:lstStyle/>
          <a:p>
            <a:r>
              <a:rPr lang="nl-NL" dirty="0"/>
              <a:t>Fijne vakantie!</a:t>
            </a:r>
          </a:p>
        </p:txBody>
      </p:sp>
      <p:sp>
        <p:nvSpPr>
          <p:cNvPr id="3" name="Tijdelijke aanduiding voor inhoud 2">
            <a:extLst>
              <a:ext uri="{FF2B5EF4-FFF2-40B4-BE49-F238E27FC236}">
                <a16:creationId xmlns:a16="http://schemas.microsoft.com/office/drawing/2014/main" id="{C1B4648B-A0A4-BF48-A34E-3F323A8C8A93}"/>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330859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63093A-6536-014C-8DDD-57C293004C52}"/>
              </a:ext>
            </a:extLst>
          </p:cNvPr>
          <p:cNvSpPr>
            <a:spLocks noGrp="1"/>
          </p:cNvSpPr>
          <p:nvPr>
            <p:ph type="title"/>
          </p:nvPr>
        </p:nvSpPr>
        <p:spPr/>
        <p:txBody>
          <a:bodyPr/>
          <a:lstStyle/>
          <a:p>
            <a:r>
              <a:rPr lang="nl-NL" dirty="0"/>
              <a:t>Agenda inleverdata</a:t>
            </a:r>
          </a:p>
        </p:txBody>
      </p:sp>
      <p:sp>
        <p:nvSpPr>
          <p:cNvPr id="3" name="Tijdelijke aanduiding voor inhoud 2">
            <a:extLst>
              <a:ext uri="{FF2B5EF4-FFF2-40B4-BE49-F238E27FC236}">
                <a16:creationId xmlns:a16="http://schemas.microsoft.com/office/drawing/2014/main" id="{2C00DFA6-9870-4E4D-B682-C85FFB9FC069}"/>
              </a:ext>
            </a:extLst>
          </p:cNvPr>
          <p:cNvSpPr>
            <a:spLocks noGrp="1"/>
          </p:cNvSpPr>
          <p:nvPr>
            <p:ph idx="1"/>
          </p:nvPr>
        </p:nvSpPr>
        <p:spPr/>
        <p:txBody>
          <a:bodyPr/>
          <a:lstStyle/>
          <a:p>
            <a:r>
              <a:rPr lang="nl-NL" dirty="0"/>
              <a:t>Na de herfstvakantie: inleveren boekverslag</a:t>
            </a:r>
          </a:p>
          <a:p>
            <a:r>
              <a:rPr lang="nl-NL" dirty="0"/>
              <a:t>Woensdag 28 oktober inleveren schrijfplan met bronnen</a:t>
            </a:r>
          </a:p>
          <a:p>
            <a:r>
              <a:rPr lang="nl-NL" dirty="0"/>
              <a:t>Maandag 16 november inleveren eerste versie beschouwing</a:t>
            </a:r>
          </a:p>
          <a:p>
            <a:r>
              <a:rPr lang="nl-NL" dirty="0"/>
              <a:t>Donderdag 19 november inleveren definitieve versie beschouwing op papier en ELO</a:t>
            </a:r>
          </a:p>
        </p:txBody>
      </p:sp>
    </p:spTree>
    <p:extLst>
      <p:ext uri="{BB962C8B-B14F-4D97-AF65-F5344CB8AC3E}">
        <p14:creationId xmlns:p14="http://schemas.microsoft.com/office/powerpoint/2010/main" val="200353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792396-CDD6-3548-8C05-D9EFA8544CB0}"/>
              </a:ext>
            </a:extLst>
          </p:cNvPr>
          <p:cNvSpPr>
            <a:spLocks noGrp="1"/>
          </p:cNvSpPr>
          <p:nvPr>
            <p:ph type="title"/>
          </p:nvPr>
        </p:nvSpPr>
        <p:spPr/>
        <p:txBody>
          <a:bodyPr/>
          <a:lstStyle/>
          <a:p>
            <a:r>
              <a:rPr lang="nl-NL" dirty="0"/>
              <a:t>Vandaag:</a:t>
            </a:r>
          </a:p>
        </p:txBody>
      </p:sp>
      <p:sp>
        <p:nvSpPr>
          <p:cNvPr id="3" name="Tijdelijke aanduiding voor inhoud 2">
            <a:extLst>
              <a:ext uri="{FF2B5EF4-FFF2-40B4-BE49-F238E27FC236}">
                <a16:creationId xmlns:a16="http://schemas.microsoft.com/office/drawing/2014/main" id="{6935B647-67C5-5D4C-80C2-ABF684AAF34C}"/>
              </a:ext>
            </a:extLst>
          </p:cNvPr>
          <p:cNvSpPr>
            <a:spLocks noGrp="1"/>
          </p:cNvSpPr>
          <p:nvPr>
            <p:ph idx="1"/>
          </p:nvPr>
        </p:nvSpPr>
        <p:spPr/>
        <p:txBody>
          <a:bodyPr/>
          <a:lstStyle/>
          <a:p>
            <a:r>
              <a:rPr lang="nl-NL" dirty="0"/>
              <a:t>Oefenen met centrale vragen en inleidingen</a:t>
            </a:r>
          </a:p>
          <a:p>
            <a:r>
              <a:rPr lang="nl-NL" dirty="0"/>
              <a:t>In de klas verder werken aan je schrijfplan</a:t>
            </a:r>
          </a:p>
        </p:txBody>
      </p:sp>
    </p:spTree>
    <p:extLst>
      <p:ext uri="{BB962C8B-B14F-4D97-AF65-F5344CB8AC3E}">
        <p14:creationId xmlns:p14="http://schemas.microsoft.com/office/powerpoint/2010/main" val="309597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F38224-635C-484F-9F23-41E69BFEFD82}"/>
              </a:ext>
            </a:extLst>
          </p:cNvPr>
          <p:cNvSpPr>
            <a:spLocks noGrp="1"/>
          </p:cNvSpPr>
          <p:nvPr>
            <p:ph type="title"/>
          </p:nvPr>
        </p:nvSpPr>
        <p:spPr/>
        <p:txBody>
          <a:bodyPr/>
          <a:lstStyle/>
          <a:p>
            <a:r>
              <a:rPr lang="nl-NL" dirty="0"/>
              <a:t>Centrale vraag: hoofdvraag van je tekst</a:t>
            </a:r>
          </a:p>
        </p:txBody>
      </p:sp>
      <p:sp>
        <p:nvSpPr>
          <p:cNvPr id="4" name="Tijdelijke aanduiding voor inhoud 3">
            <a:extLst>
              <a:ext uri="{FF2B5EF4-FFF2-40B4-BE49-F238E27FC236}">
                <a16:creationId xmlns:a16="http://schemas.microsoft.com/office/drawing/2014/main" id="{D02D0681-0C5D-8F4B-8C77-8CC046882BF5}"/>
              </a:ext>
            </a:extLst>
          </p:cNvPr>
          <p:cNvSpPr>
            <a:spLocks noGrp="1"/>
          </p:cNvSpPr>
          <p:nvPr>
            <p:ph sz="half" idx="1"/>
          </p:nvPr>
        </p:nvSpPr>
        <p:spPr/>
        <p:txBody>
          <a:bodyPr/>
          <a:lstStyle/>
          <a:p>
            <a:pPr marL="0" indent="0">
              <a:buNone/>
            </a:pPr>
            <a:r>
              <a:rPr lang="nl-NL" dirty="0"/>
              <a:t>Hoofdgedachte</a:t>
            </a:r>
          </a:p>
          <a:p>
            <a:pPr>
              <a:buFont typeface="Arial" panose="020B0604020202020204" pitchFamily="34" charset="0"/>
              <a:buChar char="•"/>
            </a:pPr>
            <a:r>
              <a:rPr lang="nl-NL" dirty="0"/>
              <a:t>Als scholen later beginnen, hebben pubers daar waarschijnlijk baat bij qua energie maar ze worden wel nog meer gepamperd.</a:t>
            </a:r>
          </a:p>
          <a:p>
            <a:pPr>
              <a:buFont typeface="Arial" panose="020B0604020202020204" pitchFamily="34" charset="0"/>
              <a:buChar char="•"/>
            </a:pPr>
            <a:r>
              <a:rPr lang="nl-NL" dirty="0"/>
              <a:t>Orgaandonatie is een uitkomst voor patiënten maar een aderlating voor de nabestaanden.</a:t>
            </a:r>
          </a:p>
          <a:p>
            <a:pPr>
              <a:buFont typeface="Arial" panose="020B0604020202020204" pitchFamily="34" charset="0"/>
              <a:buChar char="•"/>
            </a:pPr>
            <a:r>
              <a:rPr lang="nl-NL" dirty="0"/>
              <a:t>Ontbossing levert geld op voor arme landen maar wereldwijd veroorzaakt het enorme milieuschade.</a:t>
            </a:r>
          </a:p>
          <a:p>
            <a:pPr>
              <a:buFont typeface="Arial" panose="020B0604020202020204" pitchFamily="34" charset="0"/>
              <a:buChar char="•"/>
            </a:pPr>
            <a:endParaRPr lang="nl-NL" dirty="0"/>
          </a:p>
        </p:txBody>
      </p:sp>
      <p:sp>
        <p:nvSpPr>
          <p:cNvPr id="5" name="Tijdelijke aanduiding voor inhoud 4">
            <a:extLst>
              <a:ext uri="{FF2B5EF4-FFF2-40B4-BE49-F238E27FC236}">
                <a16:creationId xmlns:a16="http://schemas.microsoft.com/office/drawing/2014/main" id="{763D74F4-82A1-CC47-8DE0-B460AB77B998}"/>
              </a:ext>
            </a:extLst>
          </p:cNvPr>
          <p:cNvSpPr>
            <a:spLocks noGrp="1"/>
          </p:cNvSpPr>
          <p:nvPr>
            <p:ph sz="half" idx="2"/>
          </p:nvPr>
        </p:nvSpPr>
        <p:spPr/>
        <p:txBody>
          <a:bodyPr/>
          <a:lstStyle/>
          <a:p>
            <a:pPr marL="0" indent="0">
              <a:buNone/>
            </a:pPr>
            <a:r>
              <a:rPr lang="nl-NL" dirty="0"/>
              <a:t>Hoofdvraag/Centrale vraag</a:t>
            </a:r>
          </a:p>
          <a:p>
            <a:r>
              <a:rPr lang="nl-NL" dirty="0"/>
              <a:t>Zou het een goede zaak zijn om scholen pas om 10 uur te laten beginnen of verwennen we onze pubers dan te veel? </a:t>
            </a:r>
          </a:p>
          <a:p>
            <a:r>
              <a:rPr lang="nl-NL" dirty="0"/>
              <a:t>Moet het belang van een patiënt zwaarder wegen dan het belang van de nabestaanden?</a:t>
            </a:r>
          </a:p>
          <a:p>
            <a:r>
              <a:rPr lang="nl-NL" dirty="0"/>
              <a:t>Mogen wij voor andere landen bepalen dat ontbossing wordt stopgezet?</a:t>
            </a:r>
          </a:p>
        </p:txBody>
      </p:sp>
    </p:spTree>
    <p:extLst>
      <p:ext uri="{BB962C8B-B14F-4D97-AF65-F5344CB8AC3E}">
        <p14:creationId xmlns:p14="http://schemas.microsoft.com/office/powerpoint/2010/main" val="3104454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9A6C0416-14D9-574E-9C29-8C55916724DD}"/>
              </a:ext>
            </a:extLst>
          </p:cNvPr>
          <p:cNvSpPr>
            <a:spLocks noGrp="1"/>
          </p:cNvSpPr>
          <p:nvPr>
            <p:ph type="title"/>
          </p:nvPr>
        </p:nvSpPr>
        <p:spPr/>
        <p:txBody>
          <a:bodyPr/>
          <a:lstStyle/>
          <a:p>
            <a:r>
              <a:rPr lang="nl-NL" dirty="0"/>
              <a:t>Hoe zou een centrale vraag kunnen luiden?</a:t>
            </a:r>
          </a:p>
        </p:txBody>
      </p:sp>
      <p:sp>
        <p:nvSpPr>
          <p:cNvPr id="6" name="Tijdelijke aanduiding voor inhoud 5">
            <a:extLst>
              <a:ext uri="{FF2B5EF4-FFF2-40B4-BE49-F238E27FC236}">
                <a16:creationId xmlns:a16="http://schemas.microsoft.com/office/drawing/2014/main" id="{DFCAA68E-164A-F74E-8344-45B0DA56FACD}"/>
              </a:ext>
            </a:extLst>
          </p:cNvPr>
          <p:cNvSpPr>
            <a:spLocks noGrp="1"/>
          </p:cNvSpPr>
          <p:nvPr>
            <p:ph idx="1"/>
          </p:nvPr>
        </p:nvSpPr>
        <p:spPr/>
        <p:txBody>
          <a:bodyPr/>
          <a:lstStyle/>
          <a:p>
            <a:pPr marL="457200" indent="-457200">
              <a:buAutoNum type="alphaLcParenR"/>
            </a:pPr>
            <a:r>
              <a:rPr lang="nl-NL" dirty="0"/>
              <a:t>Rond het levenseinde van ernstig zieke kinderen staat het kabinet voor een beladen beslissing. Minister Hugo de Jonge overweegt om artsen ruimte te geven in te grijpen als een kind ondraaglijk en uitzichtloos lijdt. Actieve levensbeëindiging is nu niet toegestaan. De ouders van Milou, die drie jaar geleden overleed, pleiten voor zo’n ‘nooduitgang’. ‘Wij vroegen alleen maar: haar lijden moet stoppen.’ </a:t>
            </a:r>
            <a:r>
              <a:rPr lang="nl-NL" dirty="0">
                <a:solidFill>
                  <a:srgbClr val="C00000"/>
                </a:solidFill>
              </a:rPr>
              <a:t>Centrale vraag?</a:t>
            </a:r>
          </a:p>
          <a:p>
            <a:pPr marL="457200" indent="-457200">
              <a:buAutoNum type="alphaLcParenR"/>
            </a:pPr>
            <a:r>
              <a:rPr lang="nl-NL" dirty="0"/>
              <a:t>b) De </a:t>
            </a:r>
            <a:r>
              <a:rPr lang="nl-NL" dirty="0" err="1"/>
              <a:t>Rooyse</a:t>
            </a:r>
            <a:r>
              <a:rPr lang="nl-NL" dirty="0"/>
              <a:t> Wissel opent opnieuw buiten de tbs-kliniek een woonlocatie voor patiënten die al ver in hun traject zitten. De wachtlijsten elders zijn te lang. Verzet van gemeenten en buurtbewoners blijft een pijnpunt. </a:t>
            </a:r>
            <a:r>
              <a:rPr lang="nl-NL" dirty="0">
                <a:solidFill>
                  <a:srgbClr val="C00000"/>
                </a:solidFill>
              </a:rPr>
              <a:t>Centrale vraag?</a:t>
            </a:r>
          </a:p>
          <a:p>
            <a:pPr marL="457200" indent="-457200">
              <a:buAutoNum type="alphaLcParenR"/>
            </a:pPr>
            <a:r>
              <a:rPr lang="nl-NL" dirty="0"/>
              <a:t>c) Als iemand zich geen hij en geen zij voelt, hoe kan die persoon in het Nederlands dán worden aangeduid? De non-binaire gemeenschap vindt ‘hen’ een fijn alternatief: ‘Hen loopt.’ Taalkundigen reageren sceptisch, maar beamen dat het Nederlands toe is aan een gender-update. </a:t>
            </a:r>
            <a:r>
              <a:rPr lang="nl-NL" dirty="0">
                <a:solidFill>
                  <a:srgbClr val="C00000"/>
                </a:solidFill>
              </a:rPr>
              <a:t>Centrale vraag?</a:t>
            </a:r>
          </a:p>
        </p:txBody>
      </p:sp>
    </p:spTree>
    <p:extLst>
      <p:ext uri="{BB962C8B-B14F-4D97-AF65-F5344CB8AC3E}">
        <p14:creationId xmlns:p14="http://schemas.microsoft.com/office/powerpoint/2010/main" val="949605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0EEEE7-72DF-E746-89FB-B7D72BE074F7}"/>
              </a:ext>
            </a:extLst>
          </p:cNvPr>
          <p:cNvSpPr>
            <a:spLocks noGrp="1"/>
          </p:cNvSpPr>
          <p:nvPr>
            <p:ph type="title"/>
          </p:nvPr>
        </p:nvSpPr>
        <p:spPr/>
        <p:txBody>
          <a:bodyPr/>
          <a:lstStyle/>
          <a:p>
            <a:r>
              <a:rPr lang="nl-NL" dirty="0"/>
              <a:t>Beoordeel je eigen centrale vraag. Kan deze nog beter?</a:t>
            </a:r>
          </a:p>
        </p:txBody>
      </p:sp>
      <p:sp>
        <p:nvSpPr>
          <p:cNvPr id="3" name="Tijdelijke aanduiding voor inhoud 2">
            <a:extLst>
              <a:ext uri="{FF2B5EF4-FFF2-40B4-BE49-F238E27FC236}">
                <a16:creationId xmlns:a16="http://schemas.microsoft.com/office/drawing/2014/main" id="{C5892A01-1789-9A4E-8ACD-504EC8267646}"/>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593618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9A6C0416-14D9-574E-9C29-8C55916724DD}"/>
              </a:ext>
            </a:extLst>
          </p:cNvPr>
          <p:cNvSpPr>
            <a:spLocks noGrp="1"/>
          </p:cNvSpPr>
          <p:nvPr>
            <p:ph type="title"/>
          </p:nvPr>
        </p:nvSpPr>
        <p:spPr>
          <a:xfrm>
            <a:off x="829215" y="304157"/>
            <a:ext cx="10985795" cy="1609344"/>
          </a:xfrm>
        </p:spPr>
        <p:txBody>
          <a:bodyPr>
            <a:normAutofit/>
          </a:bodyPr>
          <a:lstStyle/>
          <a:p>
            <a:r>
              <a:rPr lang="nl-NL" dirty="0"/>
              <a:t>Welke technieken zie je terug in deze inleidingen? </a:t>
            </a:r>
          </a:p>
        </p:txBody>
      </p:sp>
      <p:sp>
        <p:nvSpPr>
          <p:cNvPr id="6" name="Tijdelijke aanduiding voor inhoud 5">
            <a:extLst>
              <a:ext uri="{FF2B5EF4-FFF2-40B4-BE49-F238E27FC236}">
                <a16:creationId xmlns:a16="http://schemas.microsoft.com/office/drawing/2014/main" id="{DFCAA68E-164A-F74E-8344-45B0DA56FACD}"/>
              </a:ext>
            </a:extLst>
          </p:cNvPr>
          <p:cNvSpPr>
            <a:spLocks noGrp="1"/>
          </p:cNvSpPr>
          <p:nvPr>
            <p:ph idx="1"/>
          </p:nvPr>
        </p:nvSpPr>
        <p:spPr>
          <a:xfrm>
            <a:off x="1066800" y="2650797"/>
            <a:ext cx="10058400" cy="4050792"/>
          </a:xfrm>
        </p:spPr>
        <p:txBody>
          <a:bodyPr>
            <a:normAutofit/>
          </a:bodyPr>
          <a:lstStyle/>
          <a:p>
            <a:pPr marL="457200" indent="-457200">
              <a:buAutoNum type="alphaLcParenR"/>
            </a:pPr>
            <a:r>
              <a:rPr lang="nl-NL" sz="1800" dirty="0"/>
              <a:t>Rond het levenseinde van ernstig zieke kinderen staat het kabinet voor een beladen beslissing. Minister Hugo de Jonge overweegt om artsen ruimte te geven in te grijpen als een kind ondraaglijk en uitzichtloos lijdt. Actieve levensbeëindiging is nu niet toegestaan. De ouders van Milou, die drie jaar geleden overleed, pleiten voor zo’n ‘nooduitgang’. ‘Wij vroegen alleen maar: haar lijden moet stoppen.’ </a:t>
            </a:r>
            <a:endParaRPr lang="nl-NL" sz="1800" dirty="0">
              <a:solidFill>
                <a:srgbClr val="C00000"/>
              </a:solidFill>
            </a:endParaRPr>
          </a:p>
          <a:p>
            <a:pPr marL="457200" indent="-457200">
              <a:buAutoNum type="alphaLcParenR"/>
            </a:pPr>
            <a:r>
              <a:rPr lang="nl-NL" sz="1800" dirty="0"/>
              <a:t>b) De </a:t>
            </a:r>
            <a:r>
              <a:rPr lang="nl-NL" sz="1800" dirty="0" err="1"/>
              <a:t>Rooyse</a:t>
            </a:r>
            <a:r>
              <a:rPr lang="nl-NL" sz="1800" dirty="0"/>
              <a:t> Wissel opent opnieuw buiten de tbs-kliniek een woonlocatie voor patiënten die al ver in hun traject zitten. De wachtlijsten elders zijn te lang. Verzet van gemeenten en buurtbewoners blijft een pijnpunt. </a:t>
            </a:r>
            <a:endParaRPr lang="nl-NL" sz="1800" dirty="0">
              <a:solidFill>
                <a:srgbClr val="C00000"/>
              </a:solidFill>
            </a:endParaRPr>
          </a:p>
          <a:p>
            <a:pPr marL="457200" indent="-457200">
              <a:buAutoNum type="alphaLcParenR"/>
            </a:pPr>
            <a:r>
              <a:rPr lang="nl-NL" sz="1800" dirty="0"/>
              <a:t>c) Als iemand zich geen hij en geen zij voelt, hoe kan die persoon in het Nederlands dán worden aangeduid? De non-binaire gemeenschap vindt ‘hen’ een fijn alternatief: ‘Hen loopt.’ Taalkundigen reageren sceptisch, maar beamen dat het Nederlands toe is aan een gender-update. </a:t>
            </a:r>
            <a:endParaRPr lang="nl-NL" sz="1800" dirty="0">
              <a:solidFill>
                <a:srgbClr val="C00000"/>
              </a:solidFill>
            </a:endParaRPr>
          </a:p>
        </p:txBody>
      </p:sp>
      <p:sp>
        <p:nvSpPr>
          <p:cNvPr id="2" name="Tekstvak 1">
            <a:extLst>
              <a:ext uri="{FF2B5EF4-FFF2-40B4-BE49-F238E27FC236}">
                <a16:creationId xmlns:a16="http://schemas.microsoft.com/office/drawing/2014/main" id="{1256EE9E-094C-CF40-A40E-7F3272F33B6D}"/>
              </a:ext>
            </a:extLst>
          </p:cNvPr>
          <p:cNvSpPr txBox="1"/>
          <p:nvPr/>
        </p:nvSpPr>
        <p:spPr>
          <a:xfrm>
            <a:off x="744994" y="1913501"/>
            <a:ext cx="11556433" cy="369332"/>
          </a:xfrm>
          <a:prstGeom prst="rect">
            <a:avLst/>
          </a:prstGeom>
          <a:noFill/>
        </p:spPr>
        <p:txBody>
          <a:bodyPr wrap="none" rtlCol="0">
            <a:spAutoFit/>
          </a:bodyPr>
          <a:lstStyle/>
          <a:p>
            <a:r>
              <a:rPr lang="nl-NL" b="1" dirty="0"/>
              <a:t>Denk aan: intro onderwerp, interessante stelling, actualiteit, anekdote, historische achtergrond enz.</a:t>
            </a:r>
          </a:p>
        </p:txBody>
      </p:sp>
    </p:spTree>
    <p:extLst>
      <p:ext uri="{BB962C8B-B14F-4D97-AF65-F5344CB8AC3E}">
        <p14:creationId xmlns:p14="http://schemas.microsoft.com/office/powerpoint/2010/main" val="546976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3A042D-6DCE-2A4E-B034-9A6ECA80497B}"/>
              </a:ext>
            </a:extLst>
          </p:cNvPr>
          <p:cNvSpPr>
            <a:spLocks noGrp="1"/>
          </p:cNvSpPr>
          <p:nvPr>
            <p:ph type="title"/>
          </p:nvPr>
        </p:nvSpPr>
        <p:spPr/>
        <p:txBody>
          <a:bodyPr/>
          <a:lstStyle/>
          <a:p>
            <a:r>
              <a:rPr lang="nl-NL" dirty="0"/>
              <a:t>Schrijf je eigen voorlopige inleiding</a:t>
            </a:r>
          </a:p>
        </p:txBody>
      </p:sp>
      <p:sp>
        <p:nvSpPr>
          <p:cNvPr id="3" name="Tijdelijke aanduiding voor inhoud 2">
            <a:extLst>
              <a:ext uri="{FF2B5EF4-FFF2-40B4-BE49-F238E27FC236}">
                <a16:creationId xmlns:a16="http://schemas.microsoft.com/office/drawing/2014/main" id="{2AB81FF6-C90B-CF40-A5B6-C0E6D5D83485}"/>
              </a:ext>
            </a:extLst>
          </p:cNvPr>
          <p:cNvSpPr>
            <a:spLocks noGrp="1"/>
          </p:cNvSpPr>
          <p:nvPr>
            <p:ph idx="1"/>
          </p:nvPr>
        </p:nvSpPr>
        <p:spPr/>
        <p:txBody>
          <a:bodyPr/>
          <a:lstStyle/>
          <a:p>
            <a:pPr marL="457200" indent="-457200">
              <a:buFont typeface="+mj-lt"/>
              <a:buAutoNum type="arabicPeriod"/>
            </a:pPr>
            <a:r>
              <a:rPr lang="nl-NL" dirty="0"/>
              <a:t>Introduceer het onderwerp</a:t>
            </a:r>
          </a:p>
          <a:p>
            <a:pPr marL="457200" indent="-457200">
              <a:buFont typeface="+mj-lt"/>
              <a:buAutoNum type="arabicPeriod"/>
            </a:pPr>
            <a:r>
              <a:rPr lang="nl-NL" dirty="0"/>
              <a:t>Maak het interessant door bijvoorbeeld een actualiteit, probleem, interessante stelling of gedachte of anekdote te benoemen</a:t>
            </a:r>
          </a:p>
          <a:p>
            <a:pPr marL="457200" indent="-457200">
              <a:buFont typeface="+mj-lt"/>
              <a:buAutoNum type="arabicPeriod"/>
            </a:pPr>
            <a:r>
              <a:rPr lang="nl-NL" dirty="0"/>
              <a:t>Eindig met je centrale vraag</a:t>
            </a:r>
          </a:p>
        </p:txBody>
      </p:sp>
    </p:spTree>
    <p:extLst>
      <p:ext uri="{BB962C8B-B14F-4D97-AF65-F5344CB8AC3E}">
        <p14:creationId xmlns:p14="http://schemas.microsoft.com/office/powerpoint/2010/main" val="34884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83DF5-C44F-D742-98D9-8F4F81875FD1}"/>
              </a:ext>
            </a:extLst>
          </p:cNvPr>
          <p:cNvSpPr>
            <a:spLocks noGrp="1"/>
          </p:cNvSpPr>
          <p:nvPr>
            <p:ph type="title"/>
          </p:nvPr>
        </p:nvSpPr>
        <p:spPr/>
        <p:txBody>
          <a:bodyPr/>
          <a:lstStyle/>
          <a:p>
            <a:r>
              <a:rPr lang="nl-NL" dirty="0"/>
              <a:t>Ga verder met je Schrijfplan</a:t>
            </a:r>
          </a:p>
        </p:txBody>
      </p:sp>
      <p:graphicFrame>
        <p:nvGraphicFramePr>
          <p:cNvPr id="4" name="Tijdelijke aanduiding voor inhoud 3">
            <a:extLst>
              <a:ext uri="{FF2B5EF4-FFF2-40B4-BE49-F238E27FC236}">
                <a16:creationId xmlns:a16="http://schemas.microsoft.com/office/drawing/2014/main" id="{F29726D6-B7E1-614E-A825-3B61012F385A}"/>
              </a:ext>
            </a:extLst>
          </p:cNvPr>
          <p:cNvGraphicFramePr>
            <a:graphicFrameLocks noGrp="1"/>
          </p:cNvGraphicFramePr>
          <p:nvPr>
            <p:ph idx="1"/>
            <p:extLst>
              <p:ext uri="{D42A27DB-BD31-4B8C-83A1-F6EECF244321}">
                <p14:modId xmlns:p14="http://schemas.microsoft.com/office/powerpoint/2010/main" val="1461363113"/>
              </p:ext>
            </p:extLst>
          </p:nvPr>
        </p:nvGraphicFramePr>
        <p:xfrm>
          <a:off x="1069848" y="2093976"/>
          <a:ext cx="7869616" cy="4160370"/>
        </p:xfrm>
        <a:graphic>
          <a:graphicData uri="http://schemas.openxmlformats.org/drawingml/2006/table">
            <a:tbl>
              <a:tblPr firstRow="1" firstCol="1" bandRow="1">
                <a:tableStyleId>{5C22544A-7EE6-4342-B048-85BDC9FD1C3A}</a:tableStyleId>
              </a:tblPr>
              <a:tblGrid>
                <a:gridCol w="712258">
                  <a:extLst>
                    <a:ext uri="{9D8B030D-6E8A-4147-A177-3AD203B41FA5}">
                      <a16:colId xmlns:a16="http://schemas.microsoft.com/office/drawing/2014/main" val="3866216419"/>
                    </a:ext>
                  </a:extLst>
                </a:gridCol>
                <a:gridCol w="2603390">
                  <a:extLst>
                    <a:ext uri="{9D8B030D-6E8A-4147-A177-3AD203B41FA5}">
                      <a16:colId xmlns:a16="http://schemas.microsoft.com/office/drawing/2014/main" val="3893475850"/>
                    </a:ext>
                  </a:extLst>
                </a:gridCol>
                <a:gridCol w="2603390">
                  <a:extLst>
                    <a:ext uri="{9D8B030D-6E8A-4147-A177-3AD203B41FA5}">
                      <a16:colId xmlns:a16="http://schemas.microsoft.com/office/drawing/2014/main" val="527255822"/>
                    </a:ext>
                  </a:extLst>
                </a:gridCol>
                <a:gridCol w="1950578">
                  <a:extLst>
                    <a:ext uri="{9D8B030D-6E8A-4147-A177-3AD203B41FA5}">
                      <a16:colId xmlns:a16="http://schemas.microsoft.com/office/drawing/2014/main" val="2220048297"/>
                    </a:ext>
                  </a:extLst>
                </a:gridCol>
              </a:tblGrid>
              <a:tr h="309334">
                <a:tc>
                  <a:txBody>
                    <a:bodyPr/>
                    <a:lstStyle/>
                    <a:p>
                      <a:pPr>
                        <a:lnSpc>
                          <a:spcPct val="115000"/>
                        </a:lnSpc>
                        <a:spcAft>
                          <a:spcPts val="0"/>
                        </a:spcAft>
                      </a:pPr>
                      <a:r>
                        <a:rPr lang="nl-NL" sz="800">
                          <a:effectLst/>
                        </a:rPr>
                        <a:t>structuur</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dirty="0">
                          <a:effectLst/>
                        </a:rPr>
                        <a:t>alinea</a:t>
                      </a:r>
                      <a:endParaRPr lang="nl-NL"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functie</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bron/deskundige*</a:t>
                      </a:r>
                      <a:endParaRPr lang="nl-NL" sz="700">
                        <a:effectLst/>
                      </a:endParaRPr>
                    </a:p>
                    <a:p>
                      <a:pPr>
                        <a:lnSpc>
                          <a:spcPct val="115000"/>
                        </a:lnSpc>
                        <a:spcAft>
                          <a:spcPts val="0"/>
                        </a:spcAft>
                      </a:pPr>
                      <a:r>
                        <a:rPr lang="nl-NL" sz="800">
                          <a:effectLst/>
                        </a:rPr>
                        <a:t>*indien mogelijk</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1666757098"/>
                  </a:ext>
                </a:extLst>
              </a:tr>
              <a:tr h="793848">
                <a:tc>
                  <a:txBody>
                    <a:bodyPr/>
                    <a:lstStyle/>
                    <a:p>
                      <a:pPr>
                        <a:lnSpc>
                          <a:spcPct val="115000"/>
                        </a:lnSpc>
                        <a:spcAft>
                          <a:spcPts val="0"/>
                        </a:spcAft>
                      </a:pPr>
                      <a:r>
                        <a:rPr lang="nl-NL" sz="800">
                          <a:effectLst/>
                        </a:rPr>
                        <a:t>inleiding</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alinea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centrale vraag:</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1341364368"/>
                  </a:ext>
                </a:extLst>
              </a:tr>
              <a:tr h="793848">
                <a:tc rowSpan="6">
                  <a:txBody>
                    <a:bodyPr/>
                    <a:lstStyle/>
                    <a:p>
                      <a:pPr>
                        <a:lnSpc>
                          <a:spcPct val="115000"/>
                        </a:lnSpc>
                        <a:spcAft>
                          <a:spcPts val="0"/>
                        </a:spcAft>
                      </a:pPr>
                      <a:r>
                        <a:rPr lang="nl-NL" sz="800">
                          <a:effectLst/>
                        </a:rPr>
                        <a:t>kern</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dirty="0">
                          <a:effectLst/>
                        </a:rPr>
                        <a:t>alinea ...</a:t>
                      </a:r>
                      <a:endParaRPr lang="nl-NL" sz="700" dirty="0">
                        <a:effectLst/>
                      </a:endParaRPr>
                    </a:p>
                    <a:p>
                      <a:pPr>
                        <a:lnSpc>
                          <a:spcPct val="115000"/>
                        </a:lnSpc>
                        <a:spcAft>
                          <a:spcPts val="0"/>
                        </a:spcAft>
                      </a:pPr>
                      <a:r>
                        <a:rPr lang="nl-NL" sz="800" dirty="0">
                          <a:effectLst/>
                        </a:rPr>
                        <a:t> </a:t>
                      </a:r>
                      <a:endParaRPr lang="nl-NL"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2253019632"/>
                  </a:ext>
                </a:extLst>
              </a:tr>
              <a:tr h="298834">
                <a:tc vMerge="1">
                  <a:txBody>
                    <a:bodyPr/>
                    <a:lstStyle/>
                    <a:p>
                      <a:endParaRPr lang="nl-NL"/>
                    </a:p>
                  </a:txBody>
                  <a:tcPr/>
                </a:tc>
                <a:tc>
                  <a:txBody>
                    <a:bodyPr/>
                    <a:lstStyle/>
                    <a:p>
                      <a:pPr>
                        <a:lnSpc>
                          <a:spcPct val="115000"/>
                        </a:lnSpc>
                        <a:spcAft>
                          <a:spcPts val="0"/>
                        </a:spcAft>
                      </a:pPr>
                      <a:r>
                        <a:rPr lang="nl-NL" sz="800">
                          <a:effectLst/>
                        </a:rPr>
                        <a:t>alinea ...</a:t>
                      </a:r>
                      <a:endParaRPr lang="nl-NL" sz="700">
                        <a:effectLst/>
                      </a:endParaRPr>
                    </a:p>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1120340507"/>
                  </a:ext>
                </a:extLst>
              </a:tr>
              <a:tr h="298834">
                <a:tc vMerge="1">
                  <a:txBody>
                    <a:bodyPr/>
                    <a:lstStyle/>
                    <a:p>
                      <a:endParaRPr lang="nl-NL"/>
                    </a:p>
                  </a:txBody>
                  <a:tcPr/>
                </a:tc>
                <a:tc>
                  <a:txBody>
                    <a:bodyPr/>
                    <a:lstStyle/>
                    <a:p>
                      <a:pPr>
                        <a:lnSpc>
                          <a:spcPct val="115000"/>
                        </a:lnSpc>
                        <a:spcAft>
                          <a:spcPts val="0"/>
                        </a:spcAft>
                      </a:pPr>
                      <a:r>
                        <a:rPr lang="nl-NL" sz="800">
                          <a:effectLst/>
                        </a:rPr>
                        <a:t>alinea ...</a:t>
                      </a:r>
                      <a:endParaRPr lang="nl-NL" sz="700">
                        <a:effectLst/>
                      </a:endParaRPr>
                    </a:p>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2122313679"/>
                  </a:ext>
                </a:extLst>
              </a:tr>
              <a:tr h="298834">
                <a:tc vMerge="1">
                  <a:txBody>
                    <a:bodyPr/>
                    <a:lstStyle/>
                    <a:p>
                      <a:endParaRPr lang="nl-NL"/>
                    </a:p>
                  </a:txBody>
                  <a:tcPr/>
                </a:tc>
                <a:tc>
                  <a:txBody>
                    <a:bodyPr/>
                    <a:lstStyle/>
                    <a:p>
                      <a:pPr>
                        <a:lnSpc>
                          <a:spcPct val="115000"/>
                        </a:lnSpc>
                        <a:spcAft>
                          <a:spcPts val="0"/>
                        </a:spcAft>
                      </a:pPr>
                      <a:r>
                        <a:rPr lang="nl-NL" sz="800">
                          <a:effectLst/>
                        </a:rPr>
                        <a:t>alinea ...</a:t>
                      </a:r>
                      <a:endParaRPr lang="nl-NL" sz="700">
                        <a:effectLst/>
                      </a:endParaRPr>
                    </a:p>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881099030"/>
                  </a:ext>
                </a:extLst>
              </a:tr>
              <a:tr h="298834">
                <a:tc vMerge="1">
                  <a:txBody>
                    <a:bodyPr/>
                    <a:lstStyle/>
                    <a:p>
                      <a:endParaRPr lang="nl-NL"/>
                    </a:p>
                  </a:txBody>
                  <a:tcPr/>
                </a:tc>
                <a:tc>
                  <a:txBody>
                    <a:bodyPr/>
                    <a:lstStyle/>
                    <a:p>
                      <a:pPr>
                        <a:lnSpc>
                          <a:spcPct val="115000"/>
                        </a:lnSpc>
                        <a:spcAft>
                          <a:spcPts val="0"/>
                        </a:spcAft>
                      </a:pPr>
                      <a:r>
                        <a:rPr lang="nl-NL" sz="800">
                          <a:effectLst/>
                        </a:rPr>
                        <a:t>alinea ...</a:t>
                      </a:r>
                      <a:endParaRPr lang="nl-NL" sz="700">
                        <a:effectLst/>
                      </a:endParaRPr>
                    </a:p>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2670335199"/>
                  </a:ext>
                </a:extLst>
              </a:tr>
              <a:tr h="298834">
                <a:tc vMerge="1">
                  <a:txBody>
                    <a:bodyPr/>
                    <a:lstStyle/>
                    <a:p>
                      <a:endParaRPr lang="nl-NL"/>
                    </a:p>
                  </a:txBody>
                  <a:tcPr/>
                </a:tc>
                <a:tc>
                  <a:txBody>
                    <a:bodyPr/>
                    <a:lstStyle/>
                    <a:p>
                      <a:pPr>
                        <a:lnSpc>
                          <a:spcPct val="115000"/>
                        </a:lnSpc>
                        <a:spcAft>
                          <a:spcPts val="0"/>
                        </a:spcAft>
                      </a:pPr>
                      <a:r>
                        <a:rPr lang="nl-NL" sz="800">
                          <a:effectLst/>
                        </a:rPr>
                        <a:t>alinea ...</a:t>
                      </a:r>
                      <a:endParaRPr lang="nl-NL" sz="700">
                        <a:effectLst/>
                      </a:endParaRPr>
                    </a:p>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1836704596"/>
                  </a:ext>
                </a:extLst>
              </a:tr>
              <a:tr h="660100">
                <a:tc>
                  <a:txBody>
                    <a:bodyPr/>
                    <a:lstStyle/>
                    <a:p>
                      <a:pPr>
                        <a:lnSpc>
                          <a:spcPct val="115000"/>
                        </a:lnSpc>
                        <a:spcAft>
                          <a:spcPts val="0"/>
                        </a:spcAft>
                      </a:pPr>
                      <a:r>
                        <a:rPr lang="nl-NL" sz="800">
                          <a:effectLst/>
                        </a:rPr>
                        <a:t>slot</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alinea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a:effectLst/>
                        </a:rPr>
                        <a:t>antwoord op centrale vraag:</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endParaRPr>
                    </a:p>
                    <a:p>
                      <a:pPr>
                        <a:lnSpc>
                          <a:spcPct val="115000"/>
                        </a:lnSpc>
                        <a:spcAft>
                          <a:spcPts val="0"/>
                        </a:spcAft>
                      </a:pPr>
                      <a:r>
                        <a:rPr lang="nl-NL" sz="800">
                          <a:effectLst/>
                        </a:rPr>
                        <a:t> </a:t>
                      </a:r>
                      <a:endParaRPr lang="nl-NL" sz="70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tc>
                  <a:txBody>
                    <a:bodyPr/>
                    <a:lstStyle/>
                    <a:p>
                      <a:pPr>
                        <a:lnSpc>
                          <a:spcPct val="115000"/>
                        </a:lnSpc>
                        <a:spcAft>
                          <a:spcPts val="0"/>
                        </a:spcAft>
                      </a:pPr>
                      <a:r>
                        <a:rPr lang="nl-NL" sz="800" dirty="0">
                          <a:effectLst/>
                        </a:rPr>
                        <a:t> </a:t>
                      </a:r>
                      <a:endParaRPr lang="nl-NL"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3614" marR="43614" marT="0" marB="0"/>
                </a:tc>
                <a:extLst>
                  <a:ext uri="{0D108BD9-81ED-4DB2-BD59-A6C34878D82A}">
                    <a16:rowId xmlns:a16="http://schemas.microsoft.com/office/drawing/2014/main" val="3049914626"/>
                  </a:ext>
                </a:extLst>
              </a:tr>
            </a:tbl>
          </a:graphicData>
        </a:graphic>
      </p:graphicFrame>
    </p:spTree>
    <p:extLst>
      <p:ext uri="{BB962C8B-B14F-4D97-AF65-F5344CB8AC3E}">
        <p14:creationId xmlns:p14="http://schemas.microsoft.com/office/powerpoint/2010/main" val="3262448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Houttype</Template>
  <TotalTime>305</TotalTime>
  <Words>658</Words>
  <Application>Microsoft Macintosh PowerPoint</Application>
  <PresentationFormat>Breedbeeld</PresentationFormat>
  <Paragraphs>91</Paragraphs>
  <Slides>10</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10</vt:i4>
      </vt:variant>
    </vt:vector>
  </HeadingPairs>
  <TitlesOfParts>
    <vt:vector size="18" baseType="lpstr">
      <vt:lpstr>Arial</vt:lpstr>
      <vt:lpstr>Calibri</vt:lpstr>
      <vt:lpstr>Rockwell</vt:lpstr>
      <vt:lpstr>Rockwell Condensed</vt:lpstr>
      <vt:lpstr>Rockwell Extra Bold</vt:lpstr>
      <vt:lpstr>Times New Roman</vt:lpstr>
      <vt:lpstr>Wingdings</vt:lpstr>
      <vt:lpstr>Houttype</vt:lpstr>
      <vt:lpstr>Beschouwing 4vd</vt:lpstr>
      <vt:lpstr>Agenda inleverdata</vt:lpstr>
      <vt:lpstr>Vandaag:</vt:lpstr>
      <vt:lpstr>Centrale vraag: hoofdvraag van je tekst</vt:lpstr>
      <vt:lpstr>Hoe zou een centrale vraag kunnen luiden?</vt:lpstr>
      <vt:lpstr>Beoordeel je eigen centrale vraag. Kan deze nog beter?</vt:lpstr>
      <vt:lpstr>Welke technieken zie je terug in deze inleidingen? </vt:lpstr>
      <vt:lpstr>Schrijf je eigen voorlopige inleiding</vt:lpstr>
      <vt:lpstr>Ga verder met je Schrijfplan</vt:lpstr>
      <vt:lpstr>Fijne vakantie!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Beschouwing 4vd</dc:title>
  <dc:creator>Josje Kuenen</dc:creator>
  <cp:lastModifiedBy>Josje Kuenen</cp:lastModifiedBy>
  <cp:revision>11</cp:revision>
  <dcterms:created xsi:type="dcterms:W3CDTF">2020-10-13T08:50:06Z</dcterms:created>
  <dcterms:modified xsi:type="dcterms:W3CDTF">2020-10-14T16:34:48Z</dcterms:modified>
</cp:coreProperties>
</file>