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/>
    <p:restoredTop sz="94693"/>
  </p:normalViewPr>
  <p:slideViewPr>
    <p:cSldViewPr snapToGrid="0" snapToObjects="1" showGuides="1">
      <p:cViewPr varScale="1">
        <p:scale>
          <a:sx n="106" d="100"/>
          <a:sy n="106" d="100"/>
        </p:scale>
        <p:origin x="208" y="2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11/13/20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37A31-9727-6743-AADF-468E628F24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Grammatica, hoofd–  en bijzinnen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6E3754-6E34-1A45-A6BD-561848E2A5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Josje Kuenen, 3 vwo, week 46 </a:t>
            </a:r>
          </a:p>
        </p:txBody>
      </p:sp>
    </p:spTree>
    <p:extLst>
      <p:ext uri="{BB962C8B-B14F-4D97-AF65-F5344CB8AC3E}">
        <p14:creationId xmlns:p14="http://schemas.microsoft.com/office/powerpoint/2010/main" val="4088072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F48236-34F0-754E-BBDF-EDE30A254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Herhaling zinsdelen: o, pv, </a:t>
            </a:r>
            <a:r>
              <a:rPr lang="nl-NL" dirty="0" err="1"/>
              <a:t>wwgez</a:t>
            </a:r>
            <a:r>
              <a:rPr lang="nl-NL" dirty="0"/>
              <a:t>, </a:t>
            </a:r>
            <a:r>
              <a:rPr lang="nl-NL" dirty="0" err="1"/>
              <a:t>nwgez</a:t>
            </a:r>
            <a:r>
              <a:rPr lang="nl-NL" dirty="0"/>
              <a:t>, lv, mv, </a:t>
            </a:r>
            <a:r>
              <a:rPr lang="nl-NL" dirty="0" err="1"/>
              <a:t>bwb</a:t>
            </a:r>
            <a:r>
              <a:rPr lang="nl-NL" dirty="0"/>
              <a:t> en bijstelling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434E16-84D1-C145-B22E-05A7B1094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Streek </a:t>
            </a:r>
            <a:r>
              <a:rPr lang="nl-NL" b="1" dirty="0"/>
              <a:t>lijkt</a:t>
            </a:r>
            <a:r>
              <a:rPr lang="nl-NL" dirty="0"/>
              <a:t> een rustige school waar nog respect is voor elkaar.</a:t>
            </a:r>
          </a:p>
          <a:p>
            <a:pPr lvl="1"/>
            <a:r>
              <a:rPr lang="nl-NL" dirty="0"/>
              <a:t>Het Streek = o</a:t>
            </a:r>
          </a:p>
          <a:p>
            <a:pPr lvl="1"/>
            <a:r>
              <a:rPr lang="nl-NL" dirty="0"/>
              <a:t>Lijkt = pv </a:t>
            </a:r>
          </a:p>
          <a:p>
            <a:pPr lvl="1"/>
            <a:r>
              <a:rPr lang="nl-NL" dirty="0"/>
              <a:t>Een rustige school waar nog respect is voor elkaar = </a:t>
            </a:r>
            <a:r>
              <a:rPr lang="nl-NL" dirty="0" err="1"/>
              <a:t>nwgez</a:t>
            </a:r>
            <a:r>
              <a:rPr lang="nl-NL" dirty="0"/>
              <a:t> zin</a:t>
            </a:r>
          </a:p>
        </p:txBody>
      </p:sp>
    </p:spTree>
    <p:extLst>
      <p:ext uri="{BB962C8B-B14F-4D97-AF65-F5344CB8AC3E}">
        <p14:creationId xmlns:p14="http://schemas.microsoft.com/office/powerpoint/2010/main" val="73400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A12C6D-ABEA-8B45-80F8-BCF87CAC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Maken jullie eens een samengestelde zin met een </a:t>
            </a:r>
            <a:r>
              <a:rPr lang="nl-NL" dirty="0" err="1"/>
              <a:t>bwb</a:t>
            </a:r>
            <a:r>
              <a:rPr lang="nl-NL" dirty="0"/>
              <a:t>- en lv–zin!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8C2696-4C48-F14D-A33A-199E2D56D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864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43872-EAF5-7649-919B-F3451385A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Maken, tevens huiswerk: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5606E4F-30C4-B240-82DA-A5E3E98BC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Opdracht 3, p. 30 en 31. </a:t>
            </a:r>
          </a:p>
          <a:p>
            <a:r>
              <a:rPr lang="nl-NL" dirty="0"/>
              <a:t>Let op: schrijf de zinnen eerst voluit, benoem de pv van de hoofdzin en zet eerst strepen tussen de zinsdelen. Dat helpt enorm.</a:t>
            </a:r>
          </a:p>
        </p:txBody>
      </p:sp>
    </p:spTree>
    <p:extLst>
      <p:ext uri="{BB962C8B-B14F-4D97-AF65-F5344CB8AC3E}">
        <p14:creationId xmlns:p14="http://schemas.microsoft.com/office/powerpoint/2010/main" val="352875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3C6DB-94F2-3D46-9923-6B28694D0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0C133C-DB63-3B4A-BAAC-27E4004BD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Nakijken vorige opdracht</a:t>
            </a:r>
          </a:p>
          <a:p>
            <a:r>
              <a:rPr lang="nl-NL" dirty="0"/>
              <a:t>Verder met zinsdelen benoemen</a:t>
            </a:r>
          </a:p>
        </p:txBody>
      </p:sp>
    </p:spTree>
    <p:extLst>
      <p:ext uri="{BB962C8B-B14F-4D97-AF65-F5344CB8AC3E}">
        <p14:creationId xmlns:p14="http://schemas.microsoft.com/office/powerpoint/2010/main" val="197049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EC4F7-76C9-3746-8DCB-0C6E9A5D3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Maar eerst nog even dit: wat zijn de betekenisverschillen?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BE1920-C8B2-6840-9E76-A93F7583E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Hij houdt meer van </a:t>
            </a:r>
            <a:r>
              <a:rPr lang="nl-NL" dirty="0" err="1"/>
              <a:t>science</a:t>
            </a:r>
            <a:r>
              <a:rPr lang="nl-NL" dirty="0"/>
              <a:t> fiction dan ik.</a:t>
            </a:r>
          </a:p>
          <a:p>
            <a:r>
              <a:rPr lang="nl-NL" dirty="0"/>
              <a:t>Hij vindt haar interessanter dan mij.</a:t>
            </a:r>
          </a:p>
          <a:p>
            <a:r>
              <a:rPr lang="nl-NL" dirty="0"/>
              <a:t>Hij vindt haar interessanter dan ik.</a:t>
            </a:r>
          </a:p>
          <a:p>
            <a:r>
              <a:rPr lang="nl-NL" dirty="0"/>
              <a:t>Hij vindt dat (wat er op de gang gebeurt) interessanter dan mij. </a:t>
            </a:r>
          </a:p>
          <a:p>
            <a:r>
              <a:rPr lang="nl-NL" dirty="0"/>
              <a:t>Hij vindt dat interessanter dan ik.</a:t>
            </a:r>
          </a:p>
        </p:txBody>
      </p:sp>
    </p:spTree>
    <p:extLst>
      <p:ext uri="{BB962C8B-B14F-4D97-AF65-F5344CB8AC3E}">
        <p14:creationId xmlns:p14="http://schemas.microsoft.com/office/powerpoint/2010/main" val="381026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6EC4F7-76C9-3746-8DCB-0C6E9A5D3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Maar eerst nog even dit: wat zijn de betekenisverschillen?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BE1920-C8B2-6840-9E76-A93F7583E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Hij houdt meer van </a:t>
            </a:r>
            <a:r>
              <a:rPr lang="nl-NL" dirty="0" err="1"/>
              <a:t>science</a:t>
            </a:r>
            <a:r>
              <a:rPr lang="nl-NL" dirty="0"/>
              <a:t> fiction dan ik.</a:t>
            </a:r>
          </a:p>
          <a:p>
            <a:r>
              <a:rPr lang="nl-NL" dirty="0"/>
              <a:t>Hij vindt haar interessanter dan mij. (Hij vindt mij minder leuk dan haar.)</a:t>
            </a:r>
          </a:p>
          <a:p>
            <a:r>
              <a:rPr lang="nl-NL" dirty="0"/>
              <a:t>Hij vindt haar interessanter dan ik. (Ik vind haar minder leuk dan dat hij haar vindt.)</a:t>
            </a:r>
          </a:p>
          <a:p>
            <a:r>
              <a:rPr lang="nl-NL" dirty="0"/>
              <a:t>Hij vindt dat (wat er op de gang gebeurt) interessanter dan mij. (Gedoe in de gang is interessanter dan de docent.)</a:t>
            </a:r>
          </a:p>
          <a:p>
            <a:r>
              <a:rPr lang="nl-NL" dirty="0"/>
              <a:t>Hij vindt dat interessanter dan ik. (Hij vindt dat leuker dan dat ik dat vind.)</a:t>
            </a:r>
          </a:p>
        </p:txBody>
      </p:sp>
    </p:spTree>
    <p:extLst>
      <p:ext uri="{BB962C8B-B14F-4D97-AF65-F5344CB8AC3E}">
        <p14:creationId xmlns:p14="http://schemas.microsoft.com/office/powerpoint/2010/main" val="1916937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EE5E57-B779-2A42-A42B-B394122F6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 opdracht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8CFBEA-1D52-0A4F-816E-BA42994C8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389" y="2743201"/>
            <a:ext cx="10714869" cy="3945778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nl-NL" dirty="0"/>
              <a:t>De Afrikaanse savanne zou in 2100 weleens een uitgestrekt bos kunnen zijn (</a:t>
            </a:r>
            <a:r>
              <a:rPr lang="nl-NL" dirty="0" err="1"/>
              <a:t>hz</a:t>
            </a:r>
            <a:r>
              <a:rPr lang="nl-NL" dirty="0"/>
              <a:t>), doordat de concentratie CO2 toeneemt (</a:t>
            </a:r>
            <a:r>
              <a:rPr lang="nl-NL" dirty="0" err="1"/>
              <a:t>bz</a:t>
            </a:r>
            <a:r>
              <a:rPr lang="nl-NL" dirty="0"/>
              <a:t>), waardoor de bomen harder groeien dan het gras (</a:t>
            </a:r>
            <a:r>
              <a:rPr lang="nl-NL" dirty="0" err="1"/>
              <a:t>bz</a:t>
            </a:r>
            <a:r>
              <a:rPr lang="nl-NL" dirty="0"/>
              <a:t>).</a:t>
            </a:r>
          </a:p>
          <a:p>
            <a:pPr>
              <a:buAutoNum type="arabicPeriod"/>
            </a:pPr>
            <a:r>
              <a:rPr lang="nl-NL" dirty="0"/>
              <a:t>Het CSI–team komt in actie als er een moord is gepleegd (</a:t>
            </a:r>
            <a:r>
              <a:rPr lang="nl-NL" dirty="0" err="1"/>
              <a:t>hz</a:t>
            </a:r>
            <a:r>
              <a:rPr lang="nl-NL" dirty="0"/>
              <a:t>), want de specialisten hebben veel kennis en meestal lossen ze de misdaad op (</a:t>
            </a:r>
            <a:r>
              <a:rPr lang="nl-NL" dirty="0" err="1"/>
              <a:t>hz</a:t>
            </a:r>
            <a:r>
              <a:rPr lang="nl-NL" dirty="0"/>
              <a:t>).</a:t>
            </a:r>
          </a:p>
          <a:p>
            <a:pPr>
              <a:buAutoNum type="arabicPeriod"/>
            </a:pPr>
            <a:r>
              <a:rPr lang="nl-NL" dirty="0"/>
              <a:t>Als wolken door de wind tegen een berg worden geblazen (</a:t>
            </a:r>
            <a:r>
              <a:rPr lang="nl-NL" dirty="0" err="1"/>
              <a:t>bz</a:t>
            </a:r>
            <a:r>
              <a:rPr lang="nl-NL" dirty="0"/>
              <a:t>), moeten ze eromheen (</a:t>
            </a:r>
            <a:r>
              <a:rPr lang="nl-NL" dirty="0" err="1"/>
              <a:t>hz</a:t>
            </a:r>
            <a:r>
              <a:rPr lang="nl-NL" dirty="0"/>
              <a:t>), waardoor achter de berg een werveling ontstaat (</a:t>
            </a:r>
            <a:r>
              <a:rPr lang="nl-NL" dirty="0" err="1"/>
              <a:t>bz</a:t>
            </a:r>
            <a:r>
              <a:rPr lang="nl-NL" dirty="0"/>
              <a:t>).</a:t>
            </a:r>
          </a:p>
          <a:p>
            <a:pPr>
              <a:buAutoNum type="arabicPeriod"/>
            </a:pPr>
            <a:r>
              <a:rPr lang="nl-NL" dirty="0"/>
              <a:t>Toen het schip in Rotterdam lag (</a:t>
            </a:r>
            <a:r>
              <a:rPr lang="nl-NL" dirty="0" err="1"/>
              <a:t>bz</a:t>
            </a:r>
            <a:r>
              <a:rPr lang="nl-NL" dirty="0"/>
              <a:t>), werd op de boeg een dode walvis ontdekt(</a:t>
            </a:r>
            <a:r>
              <a:rPr lang="nl-NL" dirty="0" err="1"/>
              <a:t>hz</a:t>
            </a:r>
            <a:r>
              <a:rPr lang="nl-NL" dirty="0"/>
              <a:t>), maar men vermoedt (</a:t>
            </a:r>
            <a:r>
              <a:rPr lang="nl-NL" dirty="0" err="1"/>
              <a:t>hz</a:t>
            </a:r>
            <a:r>
              <a:rPr lang="nl-NL" dirty="0"/>
              <a:t>) dat het dier al veel eerder werd geschept (</a:t>
            </a:r>
            <a:r>
              <a:rPr lang="nl-NL" dirty="0" err="1"/>
              <a:t>bz</a:t>
            </a:r>
            <a:r>
              <a:rPr lang="nl-NL" dirty="0"/>
              <a:t>).</a:t>
            </a:r>
          </a:p>
          <a:p>
            <a:pPr>
              <a:buAutoNum type="arabicPeriod"/>
            </a:pPr>
            <a:r>
              <a:rPr lang="nl-NL" dirty="0"/>
              <a:t>Wanneer je je maaltijden in kleine porties verdeelt (</a:t>
            </a:r>
            <a:r>
              <a:rPr lang="nl-NL" dirty="0" err="1"/>
              <a:t>bz</a:t>
            </a:r>
            <a:r>
              <a:rPr lang="nl-NL" dirty="0"/>
              <a:t>), eet je minder dan anders (</a:t>
            </a:r>
            <a:r>
              <a:rPr lang="nl-NL" dirty="0" err="1"/>
              <a:t>hz</a:t>
            </a:r>
            <a:r>
              <a:rPr lang="nl-NL" dirty="0"/>
              <a:t>), doordat je je eerder vol voelt (</a:t>
            </a:r>
            <a:r>
              <a:rPr lang="nl-NL" dirty="0" err="1"/>
              <a:t>bz</a:t>
            </a:r>
            <a:r>
              <a:rPr lang="nl-NL" dirty="0"/>
              <a:t>) en daardoor neem je minder calorieën op (</a:t>
            </a:r>
            <a:r>
              <a:rPr lang="nl-NL" dirty="0" err="1"/>
              <a:t>bz</a:t>
            </a:r>
            <a:r>
              <a:rPr lang="nl-NL" dirty="0"/>
              <a:t>), zodat je uiteindelijk gewicht verliest (</a:t>
            </a:r>
            <a:r>
              <a:rPr lang="nl-NL" dirty="0" err="1"/>
              <a:t>bz</a:t>
            </a:r>
            <a:r>
              <a:rPr lang="nl-NL" dirty="0"/>
              <a:t>).</a:t>
            </a:r>
          </a:p>
          <a:p>
            <a:pPr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9184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8EE452-E3A8-734F-A20A-B35BC620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Antwoorden, 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03AFF9-4917-CD42-9D25-31574CCD0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643392"/>
            <a:ext cx="10554574" cy="3636511"/>
          </a:xfrm>
        </p:spPr>
        <p:txBody>
          <a:bodyPr>
            <a:normAutofit/>
          </a:bodyPr>
          <a:lstStyle/>
          <a:p>
            <a:r>
              <a:rPr lang="nl-NL" dirty="0"/>
              <a:t>6. Veel buitenlanders vinden onze frikadel vies (</a:t>
            </a:r>
            <a:r>
              <a:rPr lang="nl-NL" dirty="0" err="1"/>
              <a:t>hz</a:t>
            </a:r>
            <a:r>
              <a:rPr lang="nl-NL" dirty="0"/>
              <a:t>), terwijl de een tarantula’s verorbert (</a:t>
            </a:r>
            <a:r>
              <a:rPr lang="nl-NL" dirty="0" err="1"/>
              <a:t>bz</a:t>
            </a:r>
            <a:r>
              <a:rPr lang="nl-NL" dirty="0"/>
              <a:t>) en de ander zich tegoed doet aan schorpioenkebab (</a:t>
            </a:r>
            <a:r>
              <a:rPr lang="nl-NL" dirty="0" err="1"/>
              <a:t>bz</a:t>
            </a:r>
            <a:r>
              <a:rPr lang="nl-NL" dirty="0"/>
              <a:t>).</a:t>
            </a:r>
          </a:p>
          <a:p>
            <a:r>
              <a:rPr lang="nl-NL" dirty="0"/>
              <a:t>7. Wanneer ik op de snelweg invoeg (</a:t>
            </a:r>
            <a:r>
              <a:rPr lang="nl-NL" dirty="0" err="1"/>
              <a:t>bz</a:t>
            </a:r>
            <a:r>
              <a:rPr lang="nl-NL" dirty="0"/>
              <a:t>), trap ik het gaspedaal vol in (</a:t>
            </a:r>
            <a:r>
              <a:rPr lang="nl-NL" dirty="0" err="1"/>
              <a:t>hz</a:t>
            </a:r>
            <a:r>
              <a:rPr lang="nl-NL" dirty="0"/>
              <a:t>) en schakel pas naar de vierde versnelling (</a:t>
            </a:r>
            <a:r>
              <a:rPr lang="nl-NL" dirty="0" err="1"/>
              <a:t>hz</a:t>
            </a:r>
            <a:r>
              <a:rPr lang="nl-NL" dirty="0"/>
              <a:t>) als de kilometerteller honderd aanwijst (</a:t>
            </a:r>
            <a:r>
              <a:rPr lang="nl-NL" dirty="0" err="1"/>
              <a:t>bz</a:t>
            </a:r>
            <a:r>
              <a:rPr lang="nl-NL" dirty="0"/>
              <a:t>).</a:t>
            </a:r>
          </a:p>
          <a:p>
            <a:r>
              <a:rPr lang="nl-NL" dirty="0"/>
              <a:t>8. Hoewel de verschillen tussen Nederland en Vlaanderen behoorlijk zijn (</a:t>
            </a:r>
            <a:r>
              <a:rPr lang="nl-NL" dirty="0" err="1"/>
              <a:t>bz</a:t>
            </a:r>
            <a:r>
              <a:rPr lang="nl-NL" dirty="0"/>
              <a:t>), hoorden de twee landen ooit een tijdje bij elkaar (</a:t>
            </a:r>
            <a:r>
              <a:rPr lang="nl-NL" dirty="0" err="1"/>
              <a:t>hz</a:t>
            </a:r>
            <a:r>
              <a:rPr lang="nl-NL" dirty="0"/>
              <a:t>) en veel Nederlanders willen graag dat de landen weer één worden (</a:t>
            </a:r>
            <a:r>
              <a:rPr lang="nl-NL" dirty="0" err="1"/>
              <a:t>hz</a:t>
            </a:r>
            <a:r>
              <a:rPr lang="nl-NL" dirty="0"/>
              <a:t>). </a:t>
            </a:r>
          </a:p>
          <a:p>
            <a:r>
              <a:rPr lang="nl-NL" dirty="0"/>
              <a:t>9. Volgens deze limonadefabrikant worden kinderen niet dik (</a:t>
            </a:r>
            <a:r>
              <a:rPr lang="nl-NL" dirty="0" err="1"/>
              <a:t>hz</a:t>
            </a:r>
            <a:r>
              <a:rPr lang="nl-NL" dirty="0"/>
              <a:t>) doordat ze zijn frisdrank drinken (</a:t>
            </a:r>
            <a:r>
              <a:rPr lang="nl-NL" dirty="0" err="1"/>
              <a:t>bz</a:t>
            </a:r>
            <a:r>
              <a:rPr lang="nl-NL" dirty="0"/>
              <a:t>), maar komen ze aan (</a:t>
            </a:r>
            <a:r>
              <a:rPr lang="nl-NL" dirty="0" err="1"/>
              <a:t>hz</a:t>
            </a:r>
            <a:r>
              <a:rPr lang="nl-NL" dirty="0"/>
              <a:t>) doordat ze te weinig bewegen (</a:t>
            </a:r>
            <a:r>
              <a:rPr lang="nl-NL" dirty="0" err="1"/>
              <a:t>bz</a:t>
            </a:r>
            <a:r>
              <a:rPr lang="nl-NL" dirty="0"/>
              <a:t>).</a:t>
            </a:r>
          </a:p>
          <a:p>
            <a:r>
              <a:rPr lang="nl-NL" dirty="0"/>
              <a:t>10. Wie een leugen typt (</a:t>
            </a:r>
            <a:r>
              <a:rPr lang="nl-NL" dirty="0" err="1"/>
              <a:t>hz</a:t>
            </a:r>
            <a:r>
              <a:rPr lang="nl-NL" dirty="0"/>
              <a:t>), doet dat relatief langzaam en met veel correcties (</a:t>
            </a:r>
            <a:r>
              <a:rPr lang="nl-NL" dirty="0" err="1"/>
              <a:t>bz</a:t>
            </a:r>
            <a:r>
              <a:rPr lang="nl-NL" dirty="0"/>
              <a:t>), omdat hij goed moet nadenken over de formulering van zijn bedrog (</a:t>
            </a:r>
            <a:r>
              <a:rPr lang="nl-NL" dirty="0" err="1"/>
              <a:t>bz</a:t>
            </a:r>
            <a:r>
              <a:rPr lang="nl-NL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72355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4EB33-FC41-6E41-BBAB-604ACB84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Herhaling zinsdelen: zoek de pv van de hoofdzin en zet strepen tussen de zinsdelen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5D09B-6CF8-5145-BCDB-140F5247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Mijn buurjongen die gezakt was voor zijn vwo–examen, ging elke dag </a:t>
            </a:r>
            <a:r>
              <a:rPr lang="nl-NL" dirty="0" err="1"/>
              <a:t>Minecraften</a:t>
            </a:r>
            <a:r>
              <a:rPr lang="nl-NL" dirty="0"/>
              <a:t> om zijn tijd te verdoen.</a:t>
            </a:r>
          </a:p>
          <a:p>
            <a:r>
              <a:rPr lang="nl-NL" dirty="0"/>
              <a:t>De leerlingen van 3vwo stuurden hun docent die lang weg was geweest omdat ze een wereldreis had gemaakt, een welkomstmail.</a:t>
            </a:r>
          </a:p>
          <a:p>
            <a:r>
              <a:rPr lang="nl-NL" dirty="0"/>
              <a:t>Het Streek lijkt een rustige school waar nog respect is voor elkaar. </a:t>
            </a:r>
          </a:p>
        </p:txBody>
      </p:sp>
    </p:spTree>
    <p:extLst>
      <p:ext uri="{BB962C8B-B14F-4D97-AF65-F5344CB8AC3E}">
        <p14:creationId xmlns:p14="http://schemas.microsoft.com/office/powerpoint/2010/main" val="390553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4EB33-FC41-6E41-BBAB-604ACB84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Pv hoofdzin en strepen tussen zinsdelen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5D09B-6CF8-5145-BCDB-140F5247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Mijn buurjongen die gezakt was voor zijn vwo–examen, | </a:t>
            </a:r>
            <a:r>
              <a:rPr lang="nl-NL" b="1" dirty="0"/>
              <a:t>ging</a:t>
            </a:r>
            <a:r>
              <a:rPr lang="nl-NL" dirty="0"/>
              <a:t> </a:t>
            </a:r>
            <a:r>
              <a:rPr lang="nl-NL" b="1" dirty="0"/>
              <a:t>|</a:t>
            </a:r>
            <a:r>
              <a:rPr lang="nl-NL" dirty="0"/>
              <a:t> elke dag | </a:t>
            </a:r>
            <a:r>
              <a:rPr lang="nl-NL" dirty="0" err="1"/>
              <a:t>Minecraften</a:t>
            </a:r>
            <a:r>
              <a:rPr lang="nl-NL" dirty="0"/>
              <a:t>| om zijn tijd te verdoen|.</a:t>
            </a:r>
          </a:p>
          <a:p>
            <a:r>
              <a:rPr lang="nl-NL" dirty="0"/>
              <a:t>De leerlingen van 3vwo | </a:t>
            </a:r>
            <a:r>
              <a:rPr lang="nl-NL" b="1" dirty="0"/>
              <a:t>stuurden</a:t>
            </a:r>
            <a:r>
              <a:rPr lang="nl-NL" dirty="0"/>
              <a:t> | hun docent die lang weg was geweest omdat ze een wereldreis had gemaakt |, een welkomstmail.|</a:t>
            </a:r>
          </a:p>
          <a:p>
            <a:r>
              <a:rPr lang="nl-NL" dirty="0"/>
              <a:t>Het Streek |</a:t>
            </a:r>
            <a:r>
              <a:rPr lang="nl-NL" b="1" dirty="0"/>
              <a:t>lijkt</a:t>
            </a:r>
            <a:r>
              <a:rPr lang="nl-NL" dirty="0"/>
              <a:t> |een rustige school waar nog respect is voor elkaar. |</a:t>
            </a:r>
          </a:p>
        </p:txBody>
      </p:sp>
    </p:spTree>
    <p:extLst>
      <p:ext uri="{BB962C8B-B14F-4D97-AF65-F5344CB8AC3E}">
        <p14:creationId xmlns:p14="http://schemas.microsoft.com/office/powerpoint/2010/main" val="370327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4EB33-FC41-6E41-BBAB-604ACB843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89" y="591567"/>
            <a:ext cx="10571998" cy="970450"/>
          </a:xfrm>
        </p:spPr>
        <p:txBody>
          <a:bodyPr/>
          <a:lstStyle/>
          <a:p>
            <a:r>
              <a:rPr lang="nl-NL" dirty="0"/>
              <a:t>Herhaling zinsdelen: o, pv, </a:t>
            </a:r>
            <a:r>
              <a:rPr lang="nl-NL" dirty="0" err="1"/>
              <a:t>wwgez</a:t>
            </a:r>
            <a:r>
              <a:rPr lang="nl-NL" dirty="0"/>
              <a:t>, </a:t>
            </a:r>
            <a:r>
              <a:rPr lang="nl-NL" dirty="0" err="1"/>
              <a:t>nwgez</a:t>
            </a:r>
            <a:r>
              <a:rPr lang="nl-NL" dirty="0"/>
              <a:t>, lv, mv, </a:t>
            </a:r>
            <a:r>
              <a:rPr lang="nl-NL" dirty="0" err="1"/>
              <a:t>bwb</a:t>
            </a:r>
            <a:r>
              <a:rPr lang="nl-NL" dirty="0"/>
              <a:t> en bijstelling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15D09B-6CF8-5145-BCDB-140F52472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237874"/>
            <a:ext cx="10554574" cy="4114800"/>
          </a:xfrm>
        </p:spPr>
        <p:txBody>
          <a:bodyPr>
            <a:normAutofit fontScale="70000" lnSpcReduction="20000"/>
          </a:bodyPr>
          <a:lstStyle/>
          <a:p>
            <a:r>
              <a:rPr lang="nl-NL" sz="2100" dirty="0"/>
              <a:t>Mijn buurjongen die gezakt was voor zijn vwo–examen, </a:t>
            </a:r>
            <a:r>
              <a:rPr lang="nl-NL" sz="2100" b="1" dirty="0"/>
              <a:t>ging</a:t>
            </a:r>
            <a:r>
              <a:rPr lang="nl-NL" sz="2100" dirty="0"/>
              <a:t> elke dag </a:t>
            </a:r>
            <a:r>
              <a:rPr lang="nl-NL" sz="2100" dirty="0" err="1"/>
              <a:t>Minecraften</a:t>
            </a:r>
            <a:r>
              <a:rPr lang="nl-NL" sz="2100" dirty="0"/>
              <a:t> om zijn tijd te verdoen</a:t>
            </a:r>
            <a:r>
              <a:rPr lang="nl-NL" dirty="0"/>
              <a:t>.</a:t>
            </a:r>
          </a:p>
          <a:p>
            <a:pPr lvl="1"/>
            <a:r>
              <a:rPr lang="nl-NL" sz="2000" dirty="0"/>
              <a:t>Mijn buurjongen die gezakt was voor zijn vwo–examen = onderwerpszin</a:t>
            </a:r>
          </a:p>
          <a:p>
            <a:pPr lvl="1"/>
            <a:r>
              <a:rPr lang="nl-NL" sz="2000" dirty="0"/>
              <a:t>Ging (pv) </a:t>
            </a:r>
            <a:r>
              <a:rPr lang="nl-NL" sz="2000" dirty="0" err="1"/>
              <a:t>Minecraften</a:t>
            </a:r>
            <a:r>
              <a:rPr lang="nl-NL" sz="2000" dirty="0"/>
              <a:t> = </a:t>
            </a:r>
            <a:r>
              <a:rPr lang="nl-NL" sz="2000" dirty="0" err="1"/>
              <a:t>wg</a:t>
            </a:r>
            <a:endParaRPr lang="nl-NL" sz="2000" dirty="0"/>
          </a:p>
          <a:p>
            <a:pPr lvl="1"/>
            <a:r>
              <a:rPr lang="nl-NL" sz="2000" dirty="0"/>
              <a:t>Elke dag = </a:t>
            </a:r>
            <a:r>
              <a:rPr lang="nl-NL" sz="2000" dirty="0" err="1"/>
              <a:t>bwb</a:t>
            </a:r>
            <a:endParaRPr lang="nl-NL" sz="2000" dirty="0"/>
          </a:p>
          <a:p>
            <a:pPr lvl="1"/>
            <a:r>
              <a:rPr lang="nl-NL" sz="2000" dirty="0"/>
              <a:t>Om zijn tijd te verdoen = </a:t>
            </a:r>
            <a:r>
              <a:rPr lang="nl-NL" sz="2000" dirty="0" err="1"/>
              <a:t>bwb</a:t>
            </a:r>
            <a:r>
              <a:rPr lang="nl-NL" sz="2000" dirty="0"/>
              <a:t>–zin</a:t>
            </a:r>
          </a:p>
          <a:p>
            <a:endParaRPr lang="nl-NL" dirty="0"/>
          </a:p>
          <a:p>
            <a:r>
              <a:rPr lang="nl-NL" sz="2300" dirty="0"/>
              <a:t>De leerlingen van 3vwo </a:t>
            </a:r>
            <a:r>
              <a:rPr lang="nl-NL" sz="2300" b="1" dirty="0"/>
              <a:t>stuurden</a:t>
            </a:r>
            <a:r>
              <a:rPr lang="nl-NL" sz="2300" dirty="0"/>
              <a:t> hun docent die lang weg was geweest omdat ze een wereldreis had gemaakt, een welkomstmail.</a:t>
            </a:r>
          </a:p>
          <a:p>
            <a:pPr lvl="1"/>
            <a:r>
              <a:rPr lang="nl-NL" sz="2000" dirty="0"/>
              <a:t>De leerlingen van 3vwo = o</a:t>
            </a:r>
          </a:p>
          <a:p>
            <a:pPr lvl="1"/>
            <a:r>
              <a:rPr lang="nl-NL" sz="2000" dirty="0"/>
              <a:t>Stuurden = pv en </a:t>
            </a:r>
            <a:r>
              <a:rPr lang="nl-NL" sz="2000" dirty="0" err="1"/>
              <a:t>wg</a:t>
            </a:r>
            <a:endParaRPr lang="nl-NL" sz="2000" dirty="0"/>
          </a:p>
          <a:p>
            <a:pPr lvl="1"/>
            <a:r>
              <a:rPr lang="nl-NL" sz="2000" dirty="0"/>
              <a:t>Hun docent, die lang weg was geweest omdat ze een wereldreis had gemaakt, = mv zin </a:t>
            </a:r>
          </a:p>
          <a:p>
            <a:pPr lvl="1"/>
            <a:r>
              <a:rPr lang="nl-NL" sz="2000" dirty="0"/>
              <a:t>Omdat ze een wereldreis had gemaakt = </a:t>
            </a:r>
            <a:r>
              <a:rPr lang="nl-NL" sz="2000" dirty="0" err="1"/>
              <a:t>bwb</a:t>
            </a:r>
            <a:r>
              <a:rPr lang="nl-NL" sz="2000" dirty="0"/>
              <a:t>–zin</a:t>
            </a:r>
          </a:p>
          <a:p>
            <a:pPr lvl="1"/>
            <a:r>
              <a:rPr lang="nl-NL" sz="2000" dirty="0"/>
              <a:t>Een welkomstmail = lv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30945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Citeerbaar</Template>
  <TotalTime>105</TotalTime>
  <Words>921</Words>
  <Application>Microsoft Macintosh PowerPoint</Application>
  <PresentationFormat>Breedbeeld</PresentationFormat>
  <Paragraphs>59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Citeerbaar</vt:lpstr>
      <vt:lpstr>Grammatica, hoofd–  en bijzinnen</vt:lpstr>
      <vt:lpstr>agenda</vt:lpstr>
      <vt:lpstr>Maar eerst nog even dit: wat zijn de betekenisverschillen?</vt:lpstr>
      <vt:lpstr>Maar eerst nog even dit: wat zijn de betekenisverschillen?</vt:lpstr>
      <vt:lpstr>Antwoorden opdracht 2</vt:lpstr>
      <vt:lpstr>Antwoorden, vervolg</vt:lpstr>
      <vt:lpstr>Herhaling zinsdelen: zoek de pv van de hoofdzin en zet strepen tussen de zinsdelen</vt:lpstr>
      <vt:lpstr>Pv hoofdzin en strepen tussen zinsdelen</vt:lpstr>
      <vt:lpstr>Herhaling zinsdelen: o, pv, wwgez, nwgez, lv, mv, bwb en bijstelling</vt:lpstr>
      <vt:lpstr>Herhaling zinsdelen: o, pv, wwgez, nwgez, lv, mv, bwb en bijstelling</vt:lpstr>
      <vt:lpstr>Maken jullie eens een samengestelde zin met een bwb- en lv–zin!</vt:lpstr>
      <vt:lpstr>Maken, tevens huiswerk: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Grammatica, hoofd–  en bijzinnen</dc:title>
  <dc:creator>Josje Kuenen</dc:creator>
  <cp:lastModifiedBy>Josje Kuenen</cp:lastModifiedBy>
  <cp:revision>13</cp:revision>
  <dcterms:created xsi:type="dcterms:W3CDTF">2020-11-12T17:23:43Z</dcterms:created>
  <dcterms:modified xsi:type="dcterms:W3CDTF">2020-11-13T20:04:46Z</dcterms:modified>
</cp:coreProperties>
</file>