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7"/>
    <p:restoredTop sz="94693"/>
  </p:normalViewPr>
  <p:slideViewPr>
    <p:cSldViewPr snapToGrid="0" snapToObjects="1" showGuides="1">
      <p:cViewPr varScale="1">
        <p:scale>
          <a:sx n="106" d="100"/>
          <a:sy n="106" d="100"/>
        </p:scale>
        <p:origin x="208" y="2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11/8/20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CF1A0D-513D-0F4A-AC52-824F8F8B98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Nederlands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57808A4-11F0-2E40-B8B9-9EF59CE659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Week 46, H3A en X</a:t>
            </a:r>
          </a:p>
        </p:txBody>
      </p:sp>
    </p:spTree>
    <p:extLst>
      <p:ext uri="{BB962C8B-B14F-4D97-AF65-F5344CB8AC3E}">
        <p14:creationId xmlns:p14="http://schemas.microsoft.com/office/powerpoint/2010/main" val="186567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CD44B-535E-4A45-8AC2-A2265B26F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D05D7A-B0CF-064B-92B5-5CD4A660E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Introductie uiteenzetting</a:t>
            </a:r>
          </a:p>
          <a:p>
            <a:r>
              <a:rPr lang="nl-NL" dirty="0"/>
              <a:t>Opdrachten bespreken</a:t>
            </a:r>
          </a:p>
          <a:p>
            <a:r>
              <a:rPr lang="nl-NL" dirty="0"/>
              <a:t>Opdrachten maken</a:t>
            </a:r>
          </a:p>
        </p:txBody>
      </p:sp>
    </p:spTree>
    <p:extLst>
      <p:ext uri="{BB962C8B-B14F-4D97-AF65-F5344CB8AC3E}">
        <p14:creationId xmlns:p14="http://schemas.microsoft.com/office/powerpoint/2010/main" val="166615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A9AE0-7615-DB4A-8A84-7AC93E10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tekstsoorten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377FE4-8F77-1E4A-AB6D-23615C3FB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Uiteenzetting		informatief, objectief, zakelijk</a:t>
            </a:r>
          </a:p>
          <a:p>
            <a:r>
              <a:rPr lang="nl-NL" dirty="0"/>
              <a:t>Beschouwing		informatief, opiniërend, </a:t>
            </a:r>
            <a:r>
              <a:rPr lang="nl-NL" dirty="0" err="1"/>
              <a:t>voors</a:t>
            </a:r>
            <a:r>
              <a:rPr lang="nl-NL" dirty="0"/>
              <a:t> en tegens, objectief en 				zakelijk</a:t>
            </a:r>
          </a:p>
          <a:p>
            <a:r>
              <a:rPr lang="nl-NL" dirty="0"/>
              <a:t>Betoog		argumentatief, activerend, waardeoordeel, soms emotioneel</a:t>
            </a:r>
          </a:p>
        </p:txBody>
      </p:sp>
    </p:spTree>
    <p:extLst>
      <p:ext uri="{BB962C8B-B14F-4D97-AF65-F5344CB8AC3E}">
        <p14:creationId xmlns:p14="http://schemas.microsoft.com/office/powerpoint/2010/main" val="40519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AD95097-22D4-614A-892F-389551F4B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Lerarentekort in een uiteenzetting, beschouwing en betoog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83FD548-093F-3247-A118-74D365BD57B9}"/>
              </a:ext>
            </a:extLst>
          </p:cNvPr>
          <p:cNvSpPr/>
          <p:nvPr/>
        </p:nvSpPr>
        <p:spPr>
          <a:xfrm>
            <a:off x="1069847" y="2382253"/>
            <a:ext cx="2335090" cy="4475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Hoe groot is het lerarentekort?</a:t>
            </a:r>
          </a:p>
          <a:p>
            <a:r>
              <a:rPr lang="nl-NL" dirty="0"/>
              <a:t>Hoe is het ontstaan?</a:t>
            </a:r>
          </a:p>
          <a:p>
            <a:r>
              <a:rPr lang="nl-NL" dirty="0"/>
              <a:t>Welke gevolgen heeft het?</a:t>
            </a:r>
          </a:p>
          <a:p>
            <a:r>
              <a:rPr lang="nl-NL" dirty="0"/>
              <a:t>Welke oplossingen zijn er geopperd en uitgevoerd?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441DA24-CEC9-3B46-97FA-28F5C94F4FDB}"/>
              </a:ext>
            </a:extLst>
          </p:cNvPr>
          <p:cNvSpPr/>
          <p:nvPr/>
        </p:nvSpPr>
        <p:spPr>
          <a:xfrm>
            <a:off x="4663280" y="2382252"/>
            <a:ext cx="2411288" cy="4475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Hoe groot is het lerarentekort? </a:t>
            </a:r>
          </a:p>
          <a:p>
            <a:r>
              <a:rPr lang="nl-NL" dirty="0"/>
              <a:t>Hoe wordt gedacht over de oorzaken? (verschillende kanten belichten)</a:t>
            </a:r>
          </a:p>
          <a:p>
            <a:r>
              <a:rPr lang="nl-NL" dirty="0"/>
              <a:t>Hoe wordt gedacht over de gevolgen? (verschillende kanten belichten)</a:t>
            </a:r>
          </a:p>
          <a:p>
            <a:r>
              <a:rPr lang="nl-NL" dirty="0"/>
              <a:t>Hoe wordt gedacht over de oplossingen? (verschillende kanten belichten)</a:t>
            </a:r>
          </a:p>
          <a:p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178E3F5-F754-8947-B91D-6035D9DD0E4A}"/>
              </a:ext>
            </a:extLst>
          </p:cNvPr>
          <p:cNvSpPr/>
          <p:nvPr/>
        </p:nvSpPr>
        <p:spPr>
          <a:xfrm>
            <a:off x="8056185" y="2382252"/>
            <a:ext cx="2423320" cy="4475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Hoe groot is het lerarentekort en waarom is het (g)een probleem? Wat is er tot nu toe aan gedaan en hoe effectief was dat?</a:t>
            </a:r>
          </a:p>
          <a:p>
            <a:r>
              <a:rPr lang="nl-NL" dirty="0"/>
              <a:t>Wat moet er nu gedaan worden?</a:t>
            </a:r>
          </a:p>
          <a:p>
            <a:pPr algn="ctr"/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E83E4CF-F4CE-4D4F-961B-86E2E1D8B2A2}"/>
              </a:ext>
            </a:extLst>
          </p:cNvPr>
          <p:cNvSpPr txBox="1"/>
          <p:nvPr/>
        </p:nvSpPr>
        <p:spPr>
          <a:xfrm>
            <a:off x="1291257" y="2012921"/>
            <a:ext cx="156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uiteenzetting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04A30D7-B0AE-6B49-B907-D49C67DA0877}"/>
              </a:ext>
            </a:extLst>
          </p:cNvPr>
          <p:cNvSpPr txBox="1"/>
          <p:nvPr/>
        </p:nvSpPr>
        <p:spPr>
          <a:xfrm>
            <a:off x="4862728" y="2004537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beschouwing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F7D0CC6-700A-1B47-89EB-E48A6E2DB987}"/>
              </a:ext>
            </a:extLst>
          </p:cNvPr>
          <p:cNvSpPr txBox="1"/>
          <p:nvPr/>
        </p:nvSpPr>
        <p:spPr>
          <a:xfrm>
            <a:off x="8478121" y="2025434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betoog</a:t>
            </a:r>
          </a:p>
        </p:txBody>
      </p:sp>
    </p:spTree>
    <p:extLst>
      <p:ext uri="{BB962C8B-B14F-4D97-AF65-F5344CB8AC3E}">
        <p14:creationId xmlns:p14="http://schemas.microsoft.com/office/powerpoint/2010/main" val="176330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78F34-43E5-BC4A-91C0-0A51BE9BF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058" y="1589368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nl-NL" sz="2800" dirty="0"/>
              <a:t>Maken in de klas en thuis afmaken</a:t>
            </a:r>
            <a:br>
              <a:rPr lang="nl-NL" sz="2800" dirty="0"/>
            </a:br>
            <a:br>
              <a:rPr lang="nl-NL" sz="2800" cap="none" dirty="0">
                <a:latin typeface="Al Tarikh" pitchFamily="2" charset="-78"/>
                <a:cs typeface="Al Tarikh" pitchFamily="2" charset="-78"/>
              </a:rPr>
            </a:br>
            <a:r>
              <a:rPr lang="nl-NL" sz="2800" cap="none" dirty="0">
                <a:latin typeface="Al Tarikh" pitchFamily="2" charset="-78"/>
                <a:cs typeface="Al Tarikh" pitchFamily="2" charset="-78"/>
              </a:rPr>
              <a:t>Digitaal boekje: opdracht 1, 2 en 3.1 en 3.2 (dus niet de structuurvraag) </a:t>
            </a:r>
            <a:br>
              <a:rPr lang="nl-NL" sz="2800" cap="none" dirty="0">
                <a:latin typeface="Al Tarikh" pitchFamily="2" charset="-78"/>
                <a:cs typeface="Al Tarikh" pitchFamily="2" charset="-78"/>
              </a:rPr>
            </a:br>
            <a:br>
              <a:rPr lang="nl-NL" sz="2800" cap="none" dirty="0">
                <a:latin typeface="Al Tarikh" pitchFamily="2" charset="-78"/>
                <a:cs typeface="Al Tarikh" pitchFamily="2" charset="-78"/>
              </a:rPr>
            </a:br>
            <a:r>
              <a:rPr lang="nl-NL" sz="2800" cap="none" dirty="0">
                <a:latin typeface="Al Tarikh" pitchFamily="2" charset="-78"/>
                <a:cs typeface="Al Tarikh" pitchFamily="2" charset="-78"/>
              </a:rPr>
              <a:t>Krantenartikel over corona in het riool:</a:t>
            </a:r>
            <a:br>
              <a:rPr lang="nl-NL" sz="2800" cap="none" dirty="0">
                <a:latin typeface="Al Tarikh" pitchFamily="2" charset="-78"/>
                <a:cs typeface="Al Tarikh" pitchFamily="2" charset="-78"/>
              </a:rPr>
            </a:br>
            <a:r>
              <a:rPr lang="nl-NL" sz="2800" cap="none" dirty="0">
                <a:latin typeface="Al Tarikh" pitchFamily="2" charset="-78"/>
                <a:cs typeface="Al Tarikh" pitchFamily="2" charset="-78"/>
              </a:rPr>
              <a:t>Lees de tekst</a:t>
            </a:r>
            <a:br>
              <a:rPr lang="nl-NL" sz="2800" cap="none" dirty="0">
                <a:latin typeface="Al Tarikh" pitchFamily="2" charset="-78"/>
                <a:cs typeface="Al Tarikh" pitchFamily="2" charset="-78"/>
              </a:rPr>
            </a:br>
            <a:r>
              <a:rPr lang="nl-NL" sz="2800" cap="none" dirty="0">
                <a:latin typeface="Al Tarikh" pitchFamily="2" charset="-78"/>
                <a:cs typeface="Al Tarikh" pitchFamily="2" charset="-78"/>
              </a:rPr>
              <a:t>– Waaraan herken je dat dit een uiteenzetting is?</a:t>
            </a:r>
            <a:br>
              <a:rPr lang="nl-NL" sz="2800" cap="none" dirty="0">
                <a:latin typeface="Al Tarikh" pitchFamily="2" charset="-78"/>
                <a:cs typeface="Al Tarikh" pitchFamily="2" charset="-78"/>
              </a:rPr>
            </a:br>
            <a:r>
              <a:rPr lang="nl-NL" sz="2800" cap="none" dirty="0">
                <a:latin typeface="Al Tarikh" pitchFamily="2" charset="-78"/>
                <a:cs typeface="Al Tarikh" pitchFamily="2" charset="-78"/>
              </a:rPr>
              <a:t>– Noem specifieke kenmerken in de tekst waaruit dat blijkt.</a:t>
            </a:r>
            <a:br>
              <a:rPr lang="nl-NL" sz="2800" cap="none" dirty="0">
                <a:latin typeface="Al Tarikh" pitchFamily="2" charset="-78"/>
                <a:cs typeface="Al Tarikh" pitchFamily="2" charset="-78"/>
              </a:rPr>
            </a:br>
            <a:endParaRPr lang="nl-NL" sz="2800" cap="none" dirty="0">
              <a:latin typeface="Al Tarikh" pitchFamily="2" charset="-78"/>
              <a:cs typeface="Al Tarikh" pitchFamily="2" charset="-78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271F21D-7EB9-3340-A074-BCDCC046661B}"/>
              </a:ext>
            </a:extLst>
          </p:cNvPr>
          <p:cNvSpPr txBox="1"/>
          <p:nvPr/>
        </p:nvSpPr>
        <p:spPr>
          <a:xfrm>
            <a:off x="1275347" y="2875547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3036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Houttype</Template>
  <TotalTime>268</TotalTime>
  <Words>228</Words>
  <Application>Microsoft Macintosh PowerPoint</Application>
  <PresentationFormat>Breedbeeld</PresentationFormat>
  <Paragraphs>25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Al Tarikh</vt:lpstr>
      <vt:lpstr>Calibri</vt:lpstr>
      <vt:lpstr>Rockwell</vt:lpstr>
      <vt:lpstr>Rockwell Condensed</vt:lpstr>
      <vt:lpstr>Rockwell Extra Bold</vt:lpstr>
      <vt:lpstr>Wingdings</vt:lpstr>
      <vt:lpstr>Houttype</vt:lpstr>
      <vt:lpstr>Nederlands</vt:lpstr>
      <vt:lpstr>agenda</vt:lpstr>
      <vt:lpstr>tekstsoorten</vt:lpstr>
      <vt:lpstr>Lerarentekort in een uiteenzetting, beschouwing en betoog</vt:lpstr>
      <vt:lpstr>Maken in de klas en thuis afmaken  Digitaal boekje: opdracht 1, 2 en 3.1 en 3.2 (dus niet de structuurvraag)   Krantenartikel over corona in het riool: Lees de tekst – Waaraan herken je dat dit een uiteenzetting is? – Noem specifieke kenmerken in de tekst waaruit dat blijkt.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</dc:title>
  <dc:creator>Josje Kuenen</dc:creator>
  <cp:lastModifiedBy>Josje Kuenen</cp:lastModifiedBy>
  <cp:revision>8</cp:revision>
  <dcterms:created xsi:type="dcterms:W3CDTF">2020-11-04T13:14:06Z</dcterms:created>
  <dcterms:modified xsi:type="dcterms:W3CDTF">2020-11-08T14:42:46Z</dcterms:modified>
</cp:coreProperties>
</file>