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68" r:id="rId4"/>
    <p:sldId id="269" r:id="rId5"/>
    <p:sldId id="264" r:id="rId6"/>
    <p:sldId id="265" r:id="rId7"/>
    <p:sldId id="260" r:id="rId8"/>
    <p:sldId id="261" r:id="rId9"/>
    <p:sldId id="262" r:id="rId10"/>
    <p:sldId id="263" r:id="rId11"/>
    <p:sldId id="259" r:id="rId12"/>
    <p:sldId id="266" r:id="rId13"/>
    <p:sldId id="258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9"/>
    <p:restoredTop sz="94693"/>
  </p:normalViewPr>
  <p:slideViewPr>
    <p:cSldViewPr snapToGrid="0" snapToObjects="1" showGuides="1">
      <p:cViewPr varScale="1">
        <p:scale>
          <a:sx n="75" d="100"/>
          <a:sy n="75" d="100"/>
        </p:scale>
        <p:origin x="176" y="30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11/8/20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11/8/20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11/8/20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11/8/20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11/8/20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11/8/20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11/8/20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11/8/20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11/8/20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11/8/20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
Tweede niveau
Derde niveau
Vierde niveau
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11/8/20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11/8/20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mbiumned.nl/oefeningen/oefening-1-voegwoorden/" TargetMode="External"/><Relationship Id="rId2" Type="http://schemas.openxmlformats.org/officeDocument/2006/relationships/hyperlink" Target="https://www.cambiumned.nl/oefeningen/gebruik-je-jou-of-jouw-u-of-uw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cambiumned.nl/oefeningen/werkwoorden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tiff"/><Relationship Id="rId4" Type="http://schemas.openxmlformats.org/officeDocument/2006/relationships/hyperlink" Target="https://www.youtube.com/watch?v=Zry9dpM1_n4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BE12D4-6114-E044-B657-EB86993C88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4400" dirty="0"/>
              <a:t>Nederlands, woordsoorten vervolg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26DBA37-D51E-DC42-B45E-BC02EC74AE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Josje Kuenen, 2 havo, week 46</a:t>
            </a:r>
          </a:p>
        </p:txBody>
      </p:sp>
    </p:spTree>
    <p:extLst>
      <p:ext uri="{BB962C8B-B14F-4D97-AF65-F5344CB8AC3E}">
        <p14:creationId xmlns:p14="http://schemas.microsoft.com/office/powerpoint/2010/main" val="1415326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FBEF8C57-33DB-654C-A61B-AE2B847D22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832781"/>
              </p:ext>
            </p:extLst>
          </p:nvPr>
        </p:nvGraphicFramePr>
        <p:xfrm>
          <a:off x="1010653" y="956509"/>
          <a:ext cx="10383252" cy="5131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1084">
                  <a:extLst>
                    <a:ext uri="{9D8B030D-6E8A-4147-A177-3AD203B41FA5}">
                      <a16:colId xmlns:a16="http://schemas.microsoft.com/office/drawing/2014/main" val="1495266636"/>
                    </a:ext>
                  </a:extLst>
                </a:gridCol>
                <a:gridCol w="3461084">
                  <a:extLst>
                    <a:ext uri="{9D8B030D-6E8A-4147-A177-3AD203B41FA5}">
                      <a16:colId xmlns:a16="http://schemas.microsoft.com/office/drawing/2014/main" val="1719643709"/>
                    </a:ext>
                  </a:extLst>
                </a:gridCol>
                <a:gridCol w="3461084">
                  <a:extLst>
                    <a:ext uri="{9D8B030D-6E8A-4147-A177-3AD203B41FA5}">
                      <a16:colId xmlns:a16="http://schemas.microsoft.com/office/drawing/2014/main" val="886304861"/>
                    </a:ext>
                  </a:extLst>
                </a:gridCol>
              </a:tblGrid>
              <a:tr h="944120">
                <a:tc>
                  <a:txBody>
                    <a:bodyPr/>
                    <a:lstStyle/>
                    <a:p>
                      <a:r>
                        <a:rPr lang="nl-NL" dirty="0"/>
                        <a:t>Persoonlijk </a:t>
                      </a:r>
                      <a:r>
                        <a:rPr lang="nl-NL" dirty="0" err="1"/>
                        <a:t>vnw</a:t>
                      </a:r>
                      <a:r>
                        <a:rPr lang="nl-NL" dirty="0"/>
                        <a:t> onderwerp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Persoonlijk </a:t>
                      </a:r>
                      <a:r>
                        <a:rPr lang="nl-NL" dirty="0" err="1"/>
                        <a:t>vnw</a:t>
                      </a:r>
                      <a:r>
                        <a:rPr lang="nl-NL" dirty="0"/>
                        <a:t> voorwerp lv of mv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Bezittelijk </a:t>
                      </a:r>
                      <a:r>
                        <a:rPr lang="nl-NL" dirty="0" err="1"/>
                        <a:t>vnw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9450639"/>
                  </a:ext>
                </a:extLst>
              </a:tr>
              <a:tr h="523419">
                <a:tc>
                  <a:txBody>
                    <a:bodyPr/>
                    <a:lstStyle/>
                    <a:p>
                      <a:r>
                        <a:rPr lang="nl-NL" dirty="0"/>
                        <a:t>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me, mij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mijn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793947"/>
                  </a:ext>
                </a:extLst>
              </a:tr>
              <a:tr h="523419">
                <a:tc>
                  <a:txBody>
                    <a:bodyPr/>
                    <a:lstStyle/>
                    <a:p>
                      <a:r>
                        <a:rPr lang="nl-NL" dirty="0"/>
                        <a:t>jij/je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je, jou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jouw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724981"/>
                  </a:ext>
                </a:extLst>
              </a:tr>
              <a:tr h="523419">
                <a:tc>
                  <a:txBody>
                    <a:bodyPr/>
                    <a:lstStyle/>
                    <a:p>
                      <a:r>
                        <a:rPr lang="nl-NL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uw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4526431"/>
                  </a:ext>
                </a:extLst>
              </a:tr>
              <a:tr h="523419">
                <a:tc>
                  <a:txBody>
                    <a:bodyPr/>
                    <a:lstStyle/>
                    <a:p>
                      <a:r>
                        <a:rPr lang="nl-NL" dirty="0"/>
                        <a:t>hij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zijn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478544"/>
                  </a:ext>
                </a:extLst>
              </a:tr>
              <a:tr h="523419">
                <a:tc>
                  <a:txBody>
                    <a:bodyPr/>
                    <a:lstStyle/>
                    <a:p>
                      <a:r>
                        <a:rPr lang="nl-NL" dirty="0"/>
                        <a:t>zij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haar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haar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107870"/>
                  </a:ext>
                </a:extLst>
              </a:tr>
              <a:tr h="523419">
                <a:tc>
                  <a:txBody>
                    <a:bodyPr/>
                    <a:lstStyle/>
                    <a:p>
                      <a:r>
                        <a:rPr lang="nl-NL" dirty="0"/>
                        <a:t>wij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162997"/>
                  </a:ext>
                </a:extLst>
              </a:tr>
              <a:tr h="523419">
                <a:tc>
                  <a:txBody>
                    <a:bodyPr/>
                    <a:lstStyle/>
                    <a:p>
                      <a:r>
                        <a:rPr lang="nl-NL" dirty="0"/>
                        <a:t>jullie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jullie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jullie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4492"/>
                  </a:ext>
                </a:extLst>
              </a:tr>
              <a:tr h="523419">
                <a:tc>
                  <a:txBody>
                    <a:bodyPr/>
                    <a:lstStyle/>
                    <a:p>
                      <a:r>
                        <a:rPr lang="nl-NL" dirty="0"/>
                        <a:t>zij/ze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hun, hen, ze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hun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8843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680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42F9885A-0DCD-EA4F-95E3-8EEE29127B66}"/>
              </a:ext>
            </a:extLst>
          </p:cNvPr>
          <p:cNvSpPr txBox="1"/>
          <p:nvPr/>
        </p:nvSpPr>
        <p:spPr>
          <a:xfrm>
            <a:off x="998621" y="1311442"/>
            <a:ext cx="1006166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Let op: eerst opdracht 7</a:t>
            </a:r>
          </a:p>
          <a:p>
            <a:endParaRPr lang="nl-NL" dirty="0"/>
          </a:p>
          <a:p>
            <a:r>
              <a:rPr lang="nl-NL" dirty="0"/>
              <a:t>A Heeft</a:t>
            </a:r>
            <a:r>
              <a:rPr lang="nl-NL" dirty="0">
                <a:solidFill>
                  <a:srgbClr val="C00000"/>
                </a:solidFill>
              </a:rPr>
              <a:t> </a:t>
            </a:r>
            <a:r>
              <a:rPr lang="nl-NL" sz="1600" dirty="0">
                <a:solidFill>
                  <a:srgbClr val="C00000"/>
                </a:solidFill>
              </a:rPr>
              <a:t>je</a:t>
            </a:r>
            <a:r>
              <a:rPr lang="nl-NL" dirty="0">
                <a:solidFill>
                  <a:srgbClr val="C00000"/>
                </a:solidFill>
              </a:rPr>
              <a:t> </a:t>
            </a:r>
            <a:r>
              <a:rPr lang="nl-NL" dirty="0"/>
              <a:t>grote liefde </a:t>
            </a:r>
            <a:r>
              <a:rPr lang="nl-NL" u="sng" dirty="0"/>
              <a:t>je</a:t>
            </a:r>
            <a:r>
              <a:rPr lang="nl-NL" dirty="0"/>
              <a:t> verlaten en vind </a:t>
            </a:r>
            <a:r>
              <a:rPr lang="nl-NL" u="sng" dirty="0"/>
              <a:t>je</a:t>
            </a:r>
            <a:r>
              <a:rPr lang="nl-NL" dirty="0"/>
              <a:t> </a:t>
            </a:r>
            <a:r>
              <a:rPr lang="nl-NL" u="sng" dirty="0"/>
              <a:t>hem</a:t>
            </a:r>
            <a:r>
              <a:rPr lang="nl-NL" dirty="0"/>
              <a:t> of </a:t>
            </a:r>
            <a:r>
              <a:rPr lang="nl-NL" u="sng" dirty="0"/>
              <a:t>haar</a:t>
            </a:r>
            <a:r>
              <a:rPr lang="nl-NL" dirty="0"/>
              <a:t> momenteel echt heel stom?</a:t>
            </a:r>
          </a:p>
          <a:p>
            <a:r>
              <a:rPr lang="nl-NL" dirty="0"/>
              <a:t>B Iedereen heeft vervelende ervaringen in </a:t>
            </a:r>
            <a:r>
              <a:rPr lang="nl-NL" dirty="0">
                <a:solidFill>
                  <a:srgbClr val="C00000"/>
                </a:solidFill>
              </a:rPr>
              <a:t>zijn</a:t>
            </a:r>
            <a:r>
              <a:rPr lang="nl-NL" dirty="0"/>
              <a:t> of </a:t>
            </a:r>
            <a:r>
              <a:rPr lang="nl-NL" dirty="0">
                <a:solidFill>
                  <a:srgbClr val="C00000"/>
                </a:solidFill>
              </a:rPr>
              <a:t>haar</a:t>
            </a:r>
            <a:r>
              <a:rPr lang="nl-NL" dirty="0"/>
              <a:t> liefdesleven.</a:t>
            </a:r>
          </a:p>
          <a:p>
            <a:r>
              <a:rPr lang="nl-NL" dirty="0"/>
              <a:t>C Een Amerikaanse dierentuin bedacht een stunt voor al </a:t>
            </a:r>
            <a:r>
              <a:rPr lang="nl-NL" dirty="0">
                <a:solidFill>
                  <a:srgbClr val="C00000"/>
                </a:solidFill>
              </a:rPr>
              <a:t>ons</a:t>
            </a:r>
            <a:r>
              <a:rPr lang="nl-NL" dirty="0"/>
              <a:t> leed.</a:t>
            </a:r>
          </a:p>
          <a:p>
            <a:r>
              <a:rPr lang="nl-NL" dirty="0"/>
              <a:t>D Stuur de namen van </a:t>
            </a:r>
            <a:r>
              <a:rPr lang="nl-NL" dirty="0">
                <a:solidFill>
                  <a:srgbClr val="C00000"/>
                </a:solidFill>
              </a:rPr>
              <a:t>jullie</a:t>
            </a:r>
            <a:r>
              <a:rPr lang="nl-NL" dirty="0"/>
              <a:t> exen naar </a:t>
            </a:r>
            <a:r>
              <a:rPr lang="nl-NL" u="sng" dirty="0"/>
              <a:t>ons</a:t>
            </a:r>
            <a:r>
              <a:rPr lang="nl-NL" dirty="0"/>
              <a:t> toe, vroegen </a:t>
            </a:r>
            <a:r>
              <a:rPr lang="nl-NL" u="sng" dirty="0"/>
              <a:t>zij</a:t>
            </a:r>
            <a:r>
              <a:rPr lang="nl-NL" dirty="0"/>
              <a:t> in een oproep.</a:t>
            </a:r>
          </a:p>
          <a:p>
            <a:r>
              <a:rPr lang="nl-NL" dirty="0"/>
              <a:t>E Elke ex–naam werd toegewezen aan een van </a:t>
            </a:r>
            <a:r>
              <a:rPr lang="nl-NL" dirty="0">
                <a:solidFill>
                  <a:srgbClr val="C00000"/>
                </a:solidFill>
              </a:rPr>
              <a:t>hun </a:t>
            </a:r>
            <a:r>
              <a:rPr lang="nl-NL" dirty="0"/>
              <a:t>kakkerlakken.</a:t>
            </a:r>
          </a:p>
          <a:p>
            <a:r>
              <a:rPr lang="nl-NL" dirty="0"/>
              <a:t>F </a:t>
            </a:r>
            <a:r>
              <a:rPr lang="nl-NL" dirty="0">
                <a:solidFill>
                  <a:srgbClr val="C00000"/>
                </a:solidFill>
              </a:rPr>
              <a:t>Mijn</a:t>
            </a:r>
            <a:r>
              <a:rPr lang="nl-NL" dirty="0"/>
              <a:t> Liam en </a:t>
            </a:r>
            <a:r>
              <a:rPr lang="nl-NL" dirty="0">
                <a:solidFill>
                  <a:srgbClr val="C00000"/>
                </a:solidFill>
              </a:rPr>
              <a:t>jouw</a:t>
            </a:r>
            <a:r>
              <a:rPr lang="nl-NL" dirty="0"/>
              <a:t> Ana werden vervolgens opgegeten door een andere dierentuinbewoner.</a:t>
            </a:r>
          </a:p>
          <a:p>
            <a:r>
              <a:rPr lang="nl-NL" dirty="0"/>
              <a:t>G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D537F56-ECE7-F64D-8CFF-87F3E53F9136}"/>
              </a:ext>
            </a:extLst>
          </p:cNvPr>
          <p:cNvSpPr txBox="1"/>
          <p:nvPr/>
        </p:nvSpPr>
        <p:spPr>
          <a:xfrm>
            <a:off x="6096000" y="505326"/>
            <a:ext cx="4884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C00000"/>
                </a:solidFill>
              </a:rPr>
              <a:t>Rood = bezittelijk voornaamwoord</a:t>
            </a:r>
          </a:p>
          <a:p>
            <a:r>
              <a:rPr lang="nl-NL" u="sng" dirty="0"/>
              <a:t>Onderstreept = persoonlijk voornaamwoord</a:t>
            </a:r>
          </a:p>
        </p:txBody>
      </p:sp>
    </p:spTree>
    <p:extLst>
      <p:ext uri="{BB962C8B-B14F-4D97-AF65-F5344CB8AC3E}">
        <p14:creationId xmlns:p14="http://schemas.microsoft.com/office/powerpoint/2010/main" val="3246169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5C972D80-D17A-A047-845B-77F8D07F4630}"/>
              </a:ext>
            </a:extLst>
          </p:cNvPr>
          <p:cNvSpPr txBox="1"/>
          <p:nvPr/>
        </p:nvSpPr>
        <p:spPr>
          <a:xfrm>
            <a:off x="965200" y="203369"/>
            <a:ext cx="2370666" cy="190821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nl-NL" dirty="0">
              <a:latin typeface="Al Tarikh" pitchFamily="2" charset="-78"/>
              <a:cs typeface="Al Tarikh" pitchFamily="2" charset="-78"/>
            </a:endParaRPr>
          </a:p>
          <a:p>
            <a:pPr algn="ctr"/>
            <a:endParaRPr lang="nl-NL" dirty="0">
              <a:latin typeface="Al Tarikh" pitchFamily="2" charset="-78"/>
              <a:cs typeface="Al Tarikh" pitchFamily="2" charset="-78"/>
            </a:endParaRPr>
          </a:p>
          <a:p>
            <a:pPr algn="ctr"/>
            <a:r>
              <a:rPr lang="nl-NL" dirty="0">
                <a:solidFill>
                  <a:schemeClr val="bg1"/>
                </a:solidFill>
                <a:latin typeface="Al Tarikh" pitchFamily="2" charset="-78"/>
                <a:cs typeface="Al Tarikh" pitchFamily="2" charset="-78"/>
              </a:rPr>
              <a:t>Koppelwerkwoorden</a:t>
            </a:r>
          </a:p>
          <a:p>
            <a:pPr algn="ctr"/>
            <a:r>
              <a:rPr lang="nl-NL" dirty="0">
                <a:solidFill>
                  <a:schemeClr val="bg1"/>
                </a:solidFill>
                <a:latin typeface="Al Tarikh" pitchFamily="2" charset="-78"/>
                <a:cs typeface="Al Tarikh" pitchFamily="2" charset="-78"/>
              </a:rPr>
              <a:t>(</a:t>
            </a:r>
            <a:r>
              <a:rPr lang="nl-NL" sz="1400" dirty="0">
                <a:solidFill>
                  <a:schemeClr val="bg1"/>
                </a:solidFill>
                <a:latin typeface="Al Tarikh" pitchFamily="2" charset="-78"/>
                <a:cs typeface="Al Tarikh" pitchFamily="2" charset="-78"/>
              </a:rPr>
              <a:t>zijn, worden, blijven,</a:t>
            </a:r>
          </a:p>
          <a:p>
            <a:pPr algn="ctr"/>
            <a:r>
              <a:rPr lang="nl-NL" sz="1400" dirty="0">
                <a:solidFill>
                  <a:schemeClr val="bg1"/>
                </a:solidFill>
                <a:latin typeface="Al Tarikh" pitchFamily="2" charset="-78"/>
                <a:cs typeface="Al Tarikh" pitchFamily="2" charset="-78"/>
              </a:rPr>
              <a:t>blijken, lijken, heten, schijnen, voorkomen,</a:t>
            </a:r>
          </a:p>
          <a:p>
            <a:pPr algn="ctr"/>
            <a:r>
              <a:rPr lang="nl-NL" sz="1400" dirty="0">
                <a:solidFill>
                  <a:schemeClr val="bg1"/>
                </a:solidFill>
                <a:latin typeface="Al Tarikh" pitchFamily="2" charset="-78"/>
                <a:cs typeface="Al Tarikh" pitchFamily="2" charset="-78"/>
              </a:rPr>
              <a:t>dunken</a:t>
            </a:r>
            <a:r>
              <a:rPr lang="nl-NL" dirty="0">
                <a:solidFill>
                  <a:schemeClr val="bg1"/>
                </a:solidFill>
                <a:latin typeface="Al Tarikh" pitchFamily="2" charset="-78"/>
                <a:cs typeface="Al Tarikh" pitchFamily="2" charset="-78"/>
              </a:rPr>
              <a:t>)</a:t>
            </a:r>
            <a:endParaRPr lang="nl-NL" dirty="0">
              <a:latin typeface="Al Tarikh" pitchFamily="2" charset="-78"/>
              <a:cs typeface="Al Tarikh" pitchFamily="2" charset="-78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9903DE1-075F-7442-903A-5D817EE1E96E}"/>
              </a:ext>
            </a:extLst>
          </p:cNvPr>
          <p:cNvSpPr txBox="1"/>
          <p:nvPr/>
        </p:nvSpPr>
        <p:spPr>
          <a:xfrm>
            <a:off x="965200" y="2153904"/>
            <a:ext cx="2370666" cy="200054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nl-NL" dirty="0">
              <a:latin typeface="Al Tarikh" pitchFamily="2" charset="-78"/>
              <a:cs typeface="Al Tarikh" pitchFamily="2" charset="-78"/>
            </a:endParaRPr>
          </a:p>
          <a:p>
            <a:pPr algn="ctr"/>
            <a:endParaRPr lang="nl-NL" dirty="0">
              <a:latin typeface="Al Tarikh" pitchFamily="2" charset="-78"/>
              <a:cs typeface="Al Tarikh" pitchFamily="2" charset="-78"/>
            </a:endParaRPr>
          </a:p>
          <a:p>
            <a:pPr algn="ctr"/>
            <a:r>
              <a:rPr lang="nl-NL" dirty="0">
                <a:solidFill>
                  <a:schemeClr val="bg1"/>
                </a:solidFill>
                <a:latin typeface="Al Tarikh" pitchFamily="2" charset="-78"/>
                <a:cs typeface="Al Tarikh" pitchFamily="2" charset="-78"/>
              </a:rPr>
              <a:t>Hulpwerkwoorden </a:t>
            </a:r>
          </a:p>
          <a:p>
            <a:pPr algn="ctr"/>
            <a:r>
              <a:rPr lang="nl-NL" sz="1600" dirty="0">
                <a:solidFill>
                  <a:schemeClr val="bg1"/>
                </a:solidFill>
                <a:latin typeface="Al Tarikh" pitchFamily="2" charset="-78"/>
                <a:cs typeface="Al Tarikh" pitchFamily="2" charset="-78"/>
              </a:rPr>
              <a:t>(</a:t>
            </a:r>
            <a:r>
              <a:rPr lang="nl-NL" sz="1400" dirty="0">
                <a:solidFill>
                  <a:schemeClr val="bg1"/>
                </a:solidFill>
                <a:latin typeface="Al Tarikh" pitchFamily="2" charset="-78"/>
                <a:cs typeface="Al Tarikh" pitchFamily="2" charset="-78"/>
              </a:rPr>
              <a:t>hebben,  kunnen, mogen)</a:t>
            </a:r>
          </a:p>
          <a:p>
            <a:endParaRPr lang="nl-NL" dirty="0">
              <a:latin typeface="Al Tarikh" pitchFamily="2" charset="-78"/>
              <a:cs typeface="Al Tarikh" pitchFamily="2" charset="-78"/>
            </a:endParaRPr>
          </a:p>
          <a:p>
            <a:endParaRPr lang="nl-NL" dirty="0">
              <a:latin typeface="Al Tarikh" pitchFamily="2" charset="-78"/>
              <a:cs typeface="Al Tarikh" pitchFamily="2" charset="-78"/>
            </a:endParaRPr>
          </a:p>
          <a:p>
            <a:endParaRPr lang="nl-NL" dirty="0">
              <a:latin typeface="Al Tarikh" pitchFamily="2" charset="-78"/>
              <a:cs typeface="Al Tarikh" pitchFamily="2" charset="-78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CC87116-FE2A-F24C-ABFE-0FA5C72B4E3F}"/>
              </a:ext>
            </a:extLst>
          </p:cNvPr>
          <p:cNvSpPr txBox="1"/>
          <p:nvPr/>
        </p:nvSpPr>
        <p:spPr>
          <a:xfrm>
            <a:off x="965200" y="4265938"/>
            <a:ext cx="2370666" cy="175432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nl-NL" dirty="0">
              <a:latin typeface="Al Tarikh" pitchFamily="2" charset="-78"/>
              <a:cs typeface="Al Tarikh" pitchFamily="2" charset="-78"/>
            </a:endParaRPr>
          </a:p>
          <a:p>
            <a:pPr algn="ctr"/>
            <a:endParaRPr lang="nl-NL" dirty="0">
              <a:latin typeface="Al Tarikh" pitchFamily="2" charset="-78"/>
              <a:cs typeface="Al Tarikh" pitchFamily="2" charset="-78"/>
            </a:endParaRPr>
          </a:p>
          <a:p>
            <a:pPr algn="ctr"/>
            <a:r>
              <a:rPr lang="nl-NL" dirty="0">
                <a:solidFill>
                  <a:schemeClr val="bg1"/>
                </a:solidFill>
                <a:latin typeface="Al Tarikh" pitchFamily="2" charset="-78"/>
                <a:cs typeface="Al Tarikh" pitchFamily="2" charset="-78"/>
              </a:rPr>
              <a:t>zelfstandige</a:t>
            </a:r>
          </a:p>
          <a:p>
            <a:pPr algn="ctr"/>
            <a:r>
              <a:rPr lang="nl-NL" dirty="0">
                <a:solidFill>
                  <a:schemeClr val="bg1"/>
                </a:solidFill>
                <a:latin typeface="Al Tarikh" pitchFamily="2" charset="-78"/>
                <a:cs typeface="Al Tarikh" pitchFamily="2" charset="-78"/>
              </a:rPr>
              <a:t>werkwoorden </a:t>
            </a:r>
            <a:r>
              <a:rPr lang="nl-NL" sz="1400" dirty="0">
                <a:solidFill>
                  <a:schemeClr val="bg1"/>
                </a:solidFill>
                <a:latin typeface="Al Tarikh" pitchFamily="2" charset="-78"/>
                <a:cs typeface="Al Tarikh" pitchFamily="2" charset="-78"/>
              </a:rPr>
              <a:t>(kopen, fietsen, wandelen)</a:t>
            </a:r>
            <a:endParaRPr lang="nl-NL" sz="1400" dirty="0">
              <a:latin typeface="Al Tarikh" pitchFamily="2" charset="-78"/>
              <a:cs typeface="Al Tarikh" pitchFamily="2" charset="-78"/>
            </a:endParaRPr>
          </a:p>
          <a:p>
            <a:endParaRPr lang="nl-NL" dirty="0">
              <a:latin typeface="Al Tarikh" pitchFamily="2" charset="-78"/>
              <a:cs typeface="Al Tarikh" pitchFamily="2" charset="-78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AEBCC32-69D5-C14E-BFE0-145056514624}"/>
              </a:ext>
            </a:extLst>
          </p:cNvPr>
          <p:cNvSpPr txBox="1"/>
          <p:nvPr/>
        </p:nvSpPr>
        <p:spPr>
          <a:xfrm>
            <a:off x="4165600" y="230244"/>
            <a:ext cx="251460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nl-NL" dirty="0">
              <a:latin typeface="Al Tarikh" pitchFamily="2" charset="-78"/>
              <a:cs typeface="Al Tarikh" pitchFamily="2" charset="-78"/>
            </a:endParaRPr>
          </a:p>
          <a:p>
            <a:pPr algn="ctr"/>
            <a:endParaRPr lang="nl-NL" dirty="0">
              <a:latin typeface="Al Tarikh" pitchFamily="2" charset="-78"/>
              <a:cs typeface="Al Tarikh" pitchFamily="2" charset="-78"/>
            </a:endParaRPr>
          </a:p>
          <a:p>
            <a:pPr algn="ctr"/>
            <a:r>
              <a:rPr lang="nl-NL" dirty="0">
                <a:latin typeface="Al Tarikh" pitchFamily="2" charset="-78"/>
                <a:cs typeface="Al Tarikh" pitchFamily="2" charset="-78"/>
              </a:rPr>
              <a:t>koppelt eigenschap</a:t>
            </a:r>
          </a:p>
          <a:p>
            <a:pPr algn="ctr"/>
            <a:r>
              <a:rPr lang="nl-NL" dirty="0">
                <a:latin typeface="Al Tarikh" pitchFamily="2" charset="-78"/>
                <a:cs typeface="Al Tarikh" pitchFamily="2" charset="-78"/>
              </a:rPr>
              <a:t>= zijn</a:t>
            </a:r>
          </a:p>
          <a:p>
            <a:pPr algn="ctr"/>
            <a:endParaRPr lang="nl-NL" dirty="0">
              <a:latin typeface="Al Tarikh" pitchFamily="2" charset="-78"/>
              <a:cs typeface="Al Tarikh" pitchFamily="2" charset="-78"/>
            </a:endParaRPr>
          </a:p>
          <a:p>
            <a:pPr algn="ctr"/>
            <a:endParaRPr lang="nl-NL" dirty="0">
              <a:latin typeface="Al Tarikh" pitchFamily="2" charset="-78"/>
              <a:cs typeface="Al Tarikh" pitchFamily="2" charset="-78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172C0461-F298-5B4A-B233-5B03AEC463D9}"/>
              </a:ext>
            </a:extLst>
          </p:cNvPr>
          <p:cNvSpPr txBox="1"/>
          <p:nvPr/>
        </p:nvSpPr>
        <p:spPr>
          <a:xfrm>
            <a:off x="4165600" y="4077564"/>
            <a:ext cx="251460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nl-NL" dirty="0">
              <a:latin typeface="Al Tarikh" pitchFamily="2" charset="-78"/>
              <a:cs typeface="Al Tarikh" pitchFamily="2" charset="-78"/>
            </a:endParaRPr>
          </a:p>
          <a:p>
            <a:pPr algn="ctr"/>
            <a:endParaRPr lang="nl-NL" dirty="0">
              <a:latin typeface="Al Tarikh" pitchFamily="2" charset="-78"/>
              <a:cs typeface="Al Tarikh" pitchFamily="2" charset="-78"/>
            </a:endParaRPr>
          </a:p>
          <a:p>
            <a:pPr algn="ctr"/>
            <a:r>
              <a:rPr lang="nl-NL" dirty="0">
                <a:latin typeface="Al Tarikh" pitchFamily="2" charset="-78"/>
                <a:cs typeface="Al Tarikh" pitchFamily="2" charset="-78"/>
              </a:rPr>
              <a:t>actie = doen</a:t>
            </a:r>
          </a:p>
          <a:p>
            <a:pPr algn="ctr"/>
            <a:endParaRPr lang="nl-NL" dirty="0">
              <a:latin typeface="Al Tarikh" pitchFamily="2" charset="-78"/>
              <a:cs typeface="Al Tarikh" pitchFamily="2" charset="-78"/>
            </a:endParaRPr>
          </a:p>
          <a:p>
            <a:endParaRPr lang="nl-NL" dirty="0">
              <a:latin typeface="Al Tarikh" pitchFamily="2" charset="-78"/>
              <a:cs typeface="Al Tarikh" pitchFamily="2" charset="-78"/>
            </a:endParaRPr>
          </a:p>
          <a:p>
            <a:endParaRPr lang="nl-NL" dirty="0">
              <a:latin typeface="Al Tarikh" pitchFamily="2" charset="-78"/>
              <a:cs typeface="Al Tarikh" pitchFamily="2" charset="-78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6E0A6082-E9D0-F74E-B384-C249FBE0082F}"/>
              </a:ext>
            </a:extLst>
          </p:cNvPr>
          <p:cNvSpPr txBox="1"/>
          <p:nvPr/>
        </p:nvSpPr>
        <p:spPr>
          <a:xfrm>
            <a:off x="4165600" y="2153904"/>
            <a:ext cx="2514600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nl-NL" dirty="0">
              <a:latin typeface="Al Tarikh" pitchFamily="2" charset="-78"/>
              <a:cs typeface="Al Tarikh" pitchFamily="2" charset="-78"/>
            </a:endParaRPr>
          </a:p>
          <a:p>
            <a:pPr algn="ctr"/>
            <a:endParaRPr lang="nl-NL" dirty="0">
              <a:latin typeface="Al Tarikh" pitchFamily="2" charset="-78"/>
              <a:cs typeface="Al Tarikh" pitchFamily="2" charset="-78"/>
            </a:endParaRPr>
          </a:p>
          <a:p>
            <a:pPr algn="ctr"/>
            <a:r>
              <a:rPr lang="nl-NL" dirty="0">
                <a:latin typeface="Al Tarikh" pitchFamily="2" charset="-78"/>
                <a:cs typeface="Al Tarikh" pitchFamily="2" charset="-78"/>
              </a:rPr>
              <a:t>helpt,  zowel  bij </a:t>
            </a:r>
            <a:r>
              <a:rPr lang="nl-NL" dirty="0" err="1">
                <a:latin typeface="Al Tarikh" pitchFamily="2" charset="-78"/>
                <a:cs typeface="Al Tarikh" pitchFamily="2" charset="-78"/>
              </a:rPr>
              <a:t>wg</a:t>
            </a:r>
            <a:r>
              <a:rPr lang="nl-NL" dirty="0">
                <a:latin typeface="Al Tarikh" pitchFamily="2" charset="-78"/>
                <a:cs typeface="Al Tarikh" pitchFamily="2" charset="-78"/>
              </a:rPr>
              <a:t> als bij  </a:t>
            </a:r>
            <a:r>
              <a:rPr lang="nl-NL" dirty="0" err="1">
                <a:latin typeface="Al Tarikh" pitchFamily="2" charset="-78"/>
                <a:cs typeface="Al Tarikh" pitchFamily="2" charset="-78"/>
              </a:rPr>
              <a:t>ng</a:t>
            </a:r>
            <a:r>
              <a:rPr lang="nl-NL" dirty="0">
                <a:latin typeface="Al Tarikh" pitchFamily="2" charset="-78"/>
                <a:cs typeface="Al Tarikh" pitchFamily="2" charset="-78"/>
              </a:rPr>
              <a:t>, je kunt ze ook weglaten</a:t>
            </a:r>
          </a:p>
          <a:p>
            <a:endParaRPr lang="nl-NL" dirty="0">
              <a:latin typeface="Al Tarikh" pitchFamily="2" charset="-78"/>
              <a:cs typeface="Al Tarikh" pitchFamily="2" charset="-78"/>
            </a:endParaRPr>
          </a:p>
          <a:p>
            <a:endParaRPr lang="nl-NL" dirty="0">
              <a:latin typeface="Al Tarikh" pitchFamily="2" charset="-78"/>
              <a:cs typeface="Al Tarikh" pitchFamily="2" charset="-78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205389EE-2229-6447-AAED-E92B274874A2}"/>
              </a:ext>
            </a:extLst>
          </p:cNvPr>
          <p:cNvSpPr txBox="1"/>
          <p:nvPr/>
        </p:nvSpPr>
        <p:spPr>
          <a:xfrm>
            <a:off x="7391400" y="230244"/>
            <a:ext cx="3094567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nl-NL" dirty="0">
              <a:latin typeface="Al Tarikh" pitchFamily="2" charset="-78"/>
              <a:cs typeface="Al Tarikh" pitchFamily="2" charset="-78"/>
            </a:endParaRPr>
          </a:p>
          <a:p>
            <a:pPr algn="ctr"/>
            <a:endParaRPr lang="nl-NL" dirty="0">
              <a:latin typeface="Al Tarikh" pitchFamily="2" charset="-78"/>
              <a:cs typeface="Al Tarikh" pitchFamily="2" charset="-78"/>
            </a:endParaRPr>
          </a:p>
          <a:p>
            <a:pPr algn="ctr"/>
            <a:endParaRPr lang="nl-NL" dirty="0">
              <a:latin typeface="Al Tarikh" pitchFamily="2" charset="-78"/>
              <a:cs typeface="Al Tarikh" pitchFamily="2" charset="-78"/>
            </a:endParaRPr>
          </a:p>
          <a:p>
            <a:pPr algn="ctr"/>
            <a:endParaRPr lang="nl-NL" dirty="0">
              <a:latin typeface="Al Tarikh" pitchFamily="2" charset="-78"/>
              <a:cs typeface="Al Tarikh" pitchFamily="2" charset="-78"/>
            </a:endParaRPr>
          </a:p>
          <a:p>
            <a:pPr algn="ctr"/>
            <a:r>
              <a:rPr lang="nl-NL" dirty="0">
                <a:latin typeface="Al Tarikh" pitchFamily="2" charset="-78"/>
                <a:cs typeface="Al Tarikh" pitchFamily="2" charset="-78"/>
              </a:rPr>
              <a:t>naamwoordelijk gezegde</a:t>
            </a:r>
          </a:p>
          <a:p>
            <a:pPr algn="ctr"/>
            <a:endParaRPr lang="nl-NL" dirty="0">
              <a:latin typeface="Al Tarikh" pitchFamily="2" charset="-78"/>
              <a:cs typeface="Al Tarikh" pitchFamily="2" charset="-78"/>
            </a:endParaRPr>
          </a:p>
          <a:p>
            <a:pPr algn="ctr"/>
            <a:endParaRPr lang="nl-NL" dirty="0">
              <a:latin typeface="Al Tarikh" pitchFamily="2" charset="-78"/>
              <a:cs typeface="Al Tarikh" pitchFamily="2" charset="-78"/>
            </a:endParaRPr>
          </a:p>
          <a:p>
            <a:pPr algn="ctr"/>
            <a:endParaRPr lang="nl-NL" dirty="0">
              <a:latin typeface="Al Tarikh" pitchFamily="2" charset="-78"/>
              <a:cs typeface="Al Tarikh" pitchFamily="2" charset="-78"/>
            </a:endParaRPr>
          </a:p>
          <a:p>
            <a:pPr algn="ctr"/>
            <a:endParaRPr lang="nl-NL" dirty="0">
              <a:latin typeface="Al Tarikh" pitchFamily="2" charset="-78"/>
              <a:cs typeface="Al Tarikh" pitchFamily="2" charset="-78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3F5B8B68-BB4A-FA41-98D7-D10ABB7526E4}"/>
              </a:ext>
            </a:extLst>
          </p:cNvPr>
          <p:cNvSpPr txBox="1"/>
          <p:nvPr/>
        </p:nvSpPr>
        <p:spPr>
          <a:xfrm>
            <a:off x="7391401" y="3255034"/>
            <a:ext cx="3094566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nl-NL" dirty="0">
              <a:latin typeface="Al Tarikh" pitchFamily="2" charset="-78"/>
              <a:cs typeface="Al Tarikh" pitchFamily="2" charset="-78"/>
            </a:endParaRPr>
          </a:p>
          <a:p>
            <a:pPr algn="ctr"/>
            <a:endParaRPr lang="nl-NL" dirty="0">
              <a:latin typeface="Al Tarikh" pitchFamily="2" charset="-78"/>
              <a:cs typeface="Al Tarikh" pitchFamily="2" charset="-78"/>
            </a:endParaRPr>
          </a:p>
          <a:p>
            <a:pPr algn="ctr"/>
            <a:endParaRPr lang="nl-NL" dirty="0">
              <a:latin typeface="Al Tarikh" pitchFamily="2" charset="-78"/>
              <a:cs typeface="Al Tarikh" pitchFamily="2" charset="-78"/>
            </a:endParaRPr>
          </a:p>
          <a:p>
            <a:pPr algn="ctr"/>
            <a:endParaRPr lang="nl-NL" dirty="0">
              <a:latin typeface="Al Tarikh" pitchFamily="2" charset="-78"/>
              <a:cs typeface="Al Tarikh" pitchFamily="2" charset="-78"/>
            </a:endParaRPr>
          </a:p>
          <a:p>
            <a:pPr algn="ctr"/>
            <a:r>
              <a:rPr lang="nl-NL" dirty="0">
                <a:latin typeface="Al Tarikh" pitchFamily="2" charset="-78"/>
                <a:cs typeface="Al Tarikh" pitchFamily="2" charset="-78"/>
              </a:rPr>
              <a:t>werkwoordelijk gezegde</a:t>
            </a:r>
          </a:p>
          <a:p>
            <a:pPr algn="ctr"/>
            <a:endParaRPr lang="nl-NL" dirty="0">
              <a:latin typeface="Al Tarikh" pitchFamily="2" charset="-78"/>
              <a:cs typeface="Al Tarikh" pitchFamily="2" charset="-78"/>
            </a:endParaRPr>
          </a:p>
          <a:p>
            <a:pPr algn="ctr"/>
            <a:endParaRPr lang="nl-NL" dirty="0">
              <a:latin typeface="Al Tarikh" pitchFamily="2" charset="-78"/>
              <a:cs typeface="Al Tarikh" pitchFamily="2" charset="-78"/>
            </a:endParaRPr>
          </a:p>
          <a:p>
            <a:pPr algn="ctr"/>
            <a:endParaRPr lang="nl-NL" dirty="0">
              <a:latin typeface="Al Tarikh" pitchFamily="2" charset="-78"/>
              <a:cs typeface="Al Tarikh" pitchFamily="2" charset="-78"/>
            </a:endParaRPr>
          </a:p>
          <a:p>
            <a:pPr algn="ctr"/>
            <a:endParaRPr lang="nl-NL" dirty="0">
              <a:latin typeface="Al Tarikh" pitchFamily="2" charset="-78"/>
              <a:cs typeface="Al Tarikh" pitchFamily="2" charset="-78"/>
            </a:endParaRPr>
          </a:p>
        </p:txBody>
      </p:sp>
      <p:sp>
        <p:nvSpPr>
          <p:cNvPr id="16" name="Rechteraccolade 15">
            <a:extLst>
              <a:ext uri="{FF2B5EF4-FFF2-40B4-BE49-F238E27FC236}">
                <a16:creationId xmlns:a16="http://schemas.microsoft.com/office/drawing/2014/main" id="{C57EA0EA-C20F-834A-B499-61E2FEA86072}"/>
              </a:ext>
            </a:extLst>
          </p:cNvPr>
          <p:cNvSpPr/>
          <p:nvPr/>
        </p:nvSpPr>
        <p:spPr>
          <a:xfrm>
            <a:off x="6862233" y="563433"/>
            <a:ext cx="347133" cy="225213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eraccolade 16">
            <a:extLst>
              <a:ext uri="{FF2B5EF4-FFF2-40B4-BE49-F238E27FC236}">
                <a16:creationId xmlns:a16="http://schemas.microsoft.com/office/drawing/2014/main" id="{2A6DB22B-BC68-054A-9012-4AD885D2CFD7}"/>
              </a:ext>
            </a:extLst>
          </p:cNvPr>
          <p:cNvSpPr/>
          <p:nvPr/>
        </p:nvSpPr>
        <p:spPr>
          <a:xfrm>
            <a:off x="6874932" y="3139871"/>
            <a:ext cx="347133" cy="225213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70E03CE-DA27-5742-BE8F-9AC394DBB43D}"/>
              </a:ext>
            </a:extLst>
          </p:cNvPr>
          <p:cNvSpPr txBox="1"/>
          <p:nvPr/>
        </p:nvSpPr>
        <p:spPr>
          <a:xfrm>
            <a:off x="965200" y="6364705"/>
            <a:ext cx="3022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grammatica: woordsoorten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7898AF9-FB3E-7D44-9ECC-9BF691041E07}"/>
              </a:ext>
            </a:extLst>
          </p:cNvPr>
          <p:cNvSpPr txBox="1"/>
          <p:nvPr/>
        </p:nvSpPr>
        <p:spPr>
          <a:xfrm>
            <a:off x="7653812" y="6364705"/>
            <a:ext cx="256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grammatica: zinsdelen</a:t>
            </a:r>
          </a:p>
        </p:txBody>
      </p:sp>
    </p:spTree>
    <p:extLst>
      <p:ext uri="{BB962C8B-B14F-4D97-AF65-F5344CB8AC3E}">
        <p14:creationId xmlns:p14="http://schemas.microsoft.com/office/powerpoint/2010/main" val="825271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FEB2FF-3AFD-2E49-8458-8594C751F64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33600" y="484188"/>
            <a:ext cx="10058400" cy="1609725"/>
          </a:xfrm>
        </p:spPr>
        <p:txBody>
          <a:bodyPr/>
          <a:lstStyle/>
          <a:p>
            <a:r>
              <a:rPr lang="nl-NL" dirty="0"/>
              <a:t>Antwoorden 6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E64588-879B-0C4A-8588-487BD4B06B3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33600" y="2120900"/>
            <a:ext cx="10058400" cy="4051300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Opdracht 6</a:t>
            </a:r>
          </a:p>
          <a:p>
            <a:r>
              <a:rPr lang="nl-NL" dirty="0"/>
              <a:t>a Ik heb een geweldig huisdier. Pv = heb; heb = </a:t>
            </a:r>
            <a:r>
              <a:rPr lang="nl-NL" dirty="0" err="1"/>
              <a:t>zww</a:t>
            </a:r>
            <a:endParaRPr lang="nl-NL" dirty="0"/>
          </a:p>
          <a:p>
            <a:r>
              <a:rPr lang="nl-NL" dirty="0"/>
              <a:t>b Drie jaar geleden heb ik Sultan uit het asiel gehaald. Pv = heb; heb = </a:t>
            </a:r>
            <a:r>
              <a:rPr lang="nl-NL" dirty="0" err="1"/>
              <a:t>hww</a:t>
            </a:r>
            <a:r>
              <a:rPr lang="nl-NL" dirty="0"/>
              <a:t> en gehaald = </a:t>
            </a:r>
            <a:r>
              <a:rPr lang="nl-NL" dirty="0" err="1"/>
              <a:t>zww</a:t>
            </a:r>
            <a:endParaRPr lang="nl-NL" dirty="0"/>
          </a:p>
          <a:p>
            <a:r>
              <a:rPr lang="nl-NL" dirty="0"/>
              <a:t>c Hij is een Maine </a:t>
            </a:r>
            <a:r>
              <a:rPr lang="nl-NL" dirty="0" err="1"/>
              <a:t>Coon</a:t>
            </a:r>
            <a:r>
              <a:rPr lang="nl-NL" dirty="0"/>
              <a:t>. Pv = is; is = </a:t>
            </a:r>
            <a:r>
              <a:rPr lang="nl-NL" dirty="0" err="1">
                <a:solidFill>
                  <a:srgbClr val="7030A0"/>
                </a:solidFill>
              </a:rPr>
              <a:t>kww</a:t>
            </a:r>
            <a:endParaRPr lang="nl-NL" dirty="0">
              <a:solidFill>
                <a:srgbClr val="7030A0"/>
              </a:solidFill>
            </a:endParaRPr>
          </a:p>
          <a:p>
            <a:r>
              <a:rPr lang="nl-NL" dirty="0"/>
              <a:t>d Dit ras kan wel een meter lang worden! Pv = kan; kan = </a:t>
            </a:r>
            <a:r>
              <a:rPr lang="nl-NL" dirty="0" err="1"/>
              <a:t>hww</a:t>
            </a:r>
            <a:r>
              <a:rPr lang="nl-NL" dirty="0"/>
              <a:t>; worden = </a:t>
            </a:r>
            <a:r>
              <a:rPr lang="nl-NL" dirty="0" err="1">
                <a:solidFill>
                  <a:srgbClr val="7030A0"/>
                </a:solidFill>
              </a:rPr>
              <a:t>kww</a:t>
            </a:r>
            <a:endParaRPr lang="nl-NL" dirty="0">
              <a:solidFill>
                <a:srgbClr val="7030A0"/>
              </a:solidFill>
            </a:endParaRPr>
          </a:p>
          <a:p>
            <a:r>
              <a:rPr lang="nl-NL" dirty="0"/>
              <a:t>e Ik zal Sultans wilde haren af en toe wel moeten bijknippen. Pv = zal; zal = </a:t>
            </a:r>
            <a:r>
              <a:rPr lang="nl-NL" dirty="0" err="1"/>
              <a:t>hww</a:t>
            </a:r>
            <a:r>
              <a:rPr lang="nl-NL" dirty="0"/>
              <a:t>, moeten = </a:t>
            </a:r>
            <a:r>
              <a:rPr lang="nl-NL" dirty="0" err="1"/>
              <a:t>hww</a:t>
            </a:r>
            <a:r>
              <a:rPr lang="nl-NL" dirty="0"/>
              <a:t> en bijknippen = </a:t>
            </a:r>
            <a:r>
              <a:rPr lang="nl-NL" dirty="0" err="1"/>
              <a:t>zww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693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A17B1C1-76B6-5540-A8C8-0BCFC5188D09}"/>
              </a:ext>
            </a:extLst>
          </p:cNvPr>
          <p:cNvSpPr txBox="1"/>
          <p:nvPr/>
        </p:nvSpPr>
        <p:spPr>
          <a:xfrm>
            <a:off x="1347537" y="1287379"/>
            <a:ext cx="803668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Huiswerk:</a:t>
            </a:r>
          </a:p>
          <a:p>
            <a:endParaRPr lang="nl-NL" dirty="0"/>
          </a:p>
          <a:p>
            <a:r>
              <a:rPr lang="nl-NL" dirty="0"/>
              <a:t>Maken opdracht 9 en 10, p. 65</a:t>
            </a:r>
          </a:p>
          <a:p>
            <a:r>
              <a:rPr lang="nl-NL" dirty="0"/>
              <a:t>En op </a:t>
            </a:r>
            <a:r>
              <a:rPr lang="nl-NL" dirty="0" err="1"/>
              <a:t>cambiumned</a:t>
            </a:r>
            <a:r>
              <a:rPr lang="nl-NL" dirty="0"/>
              <a:t>:</a:t>
            </a:r>
          </a:p>
          <a:p>
            <a:endParaRPr lang="nl-NL" dirty="0"/>
          </a:p>
          <a:p>
            <a:r>
              <a:rPr lang="nl-NL" dirty="0">
                <a:hlinkClick r:id="rId2"/>
              </a:rPr>
              <a:t>https://www.cambiumned.nl/oefeningen/gebruik-je-jou-of-jouw-u-of-uw/</a:t>
            </a:r>
            <a:endParaRPr lang="nl-NL" dirty="0"/>
          </a:p>
          <a:p>
            <a:r>
              <a:rPr lang="nl-NL" dirty="0">
                <a:hlinkClick r:id="rId3"/>
              </a:rPr>
              <a:t>https://www.cambiumned.nl/oefeningen/oefening-1-voegwoorden/</a:t>
            </a:r>
            <a:endParaRPr lang="nl-NL" dirty="0"/>
          </a:p>
          <a:p>
            <a:r>
              <a:rPr lang="nl-NL" dirty="0">
                <a:hlinkClick r:id="rId4"/>
              </a:rPr>
              <a:t>https://www.cambiumned.nl/oefeningen/werkwoorden/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2763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2FE07C-96FC-864C-9304-9B36CE30E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agenda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01A635-8E4D-9F4F-91B9-259BA69A0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Voorbeeld boekopdracht</a:t>
            </a:r>
          </a:p>
          <a:p>
            <a:r>
              <a:rPr lang="nl-NL" dirty="0"/>
              <a:t>Nakijken huiswerk</a:t>
            </a:r>
          </a:p>
          <a:p>
            <a:r>
              <a:rPr lang="nl-NL" dirty="0"/>
              <a:t>Verder met woordsoorten</a:t>
            </a:r>
          </a:p>
        </p:txBody>
      </p:sp>
    </p:spTree>
    <p:extLst>
      <p:ext uri="{BB962C8B-B14F-4D97-AF65-F5344CB8AC3E}">
        <p14:creationId xmlns:p14="http://schemas.microsoft.com/office/powerpoint/2010/main" val="2796161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88A3DAA4-B880-0B47-B1AC-025F3D2AC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13" y="152340"/>
            <a:ext cx="2307498" cy="359335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CE26F38-6FCA-BA40-8CC8-8C4A7A354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137" y="152340"/>
            <a:ext cx="2527300" cy="321310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7E395A0C-2D90-5D48-B06D-1BF9174FD32F}"/>
              </a:ext>
            </a:extLst>
          </p:cNvPr>
          <p:cNvSpPr txBox="1"/>
          <p:nvPr/>
        </p:nvSpPr>
        <p:spPr>
          <a:xfrm>
            <a:off x="217813" y="5225911"/>
            <a:ext cx="30873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Boek over gezin</a:t>
            </a:r>
          </a:p>
          <a:p>
            <a:r>
              <a:rPr lang="nl-NL" dirty="0"/>
              <a:t>dat kapotgaat aan de dood van een zoon. Ze kunnen</a:t>
            </a:r>
          </a:p>
          <a:p>
            <a:r>
              <a:rPr lang="nl-NL" dirty="0"/>
              <a:t>het niet verwerken.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C57F3A5-3B41-774E-92B5-A84D6D6E7FAD}"/>
              </a:ext>
            </a:extLst>
          </p:cNvPr>
          <p:cNvSpPr txBox="1"/>
          <p:nvPr/>
        </p:nvSpPr>
        <p:spPr>
          <a:xfrm>
            <a:off x="5479202" y="3799492"/>
            <a:ext cx="2915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Schilderij van Munck</a:t>
            </a:r>
          </a:p>
          <a:p>
            <a:r>
              <a:rPr lang="nl-NL" dirty="0"/>
              <a:t>‘de schreeuw’. Het verbeeldt</a:t>
            </a:r>
          </a:p>
          <a:p>
            <a:r>
              <a:rPr lang="nl-NL" dirty="0"/>
              <a:t>onmacht en verdriet.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8E8002B-2356-894A-8D05-36CB88A2D081}"/>
              </a:ext>
            </a:extLst>
          </p:cNvPr>
          <p:cNvSpPr txBox="1"/>
          <p:nvPr/>
        </p:nvSpPr>
        <p:spPr>
          <a:xfrm>
            <a:off x="8488245" y="152340"/>
            <a:ext cx="3348156" cy="42473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/>
              <a:t>Stilte</a:t>
            </a:r>
          </a:p>
          <a:p>
            <a:endParaRPr lang="nl-NL" dirty="0"/>
          </a:p>
          <a:p>
            <a:r>
              <a:rPr lang="nl-NL" dirty="0"/>
              <a:t>Wat me bezighoudt</a:t>
            </a:r>
          </a:p>
          <a:p>
            <a:r>
              <a:rPr lang="nl-NL" dirty="0"/>
              <a:t>Soms</a:t>
            </a:r>
          </a:p>
          <a:p>
            <a:r>
              <a:rPr lang="nl-NL" dirty="0"/>
              <a:t>Is de angstwekkende</a:t>
            </a:r>
          </a:p>
          <a:p>
            <a:r>
              <a:rPr lang="nl-NL" dirty="0"/>
              <a:t>Stilte</a:t>
            </a:r>
          </a:p>
          <a:p>
            <a:r>
              <a:rPr lang="nl-NL" dirty="0"/>
              <a:t>In het woord</a:t>
            </a:r>
          </a:p>
          <a:p>
            <a:r>
              <a:rPr lang="nl-NL" dirty="0"/>
              <a:t>Zo luid</a:t>
            </a:r>
          </a:p>
          <a:p>
            <a:r>
              <a:rPr lang="nl-NL" dirty="0"/>
              <a:t>Meestal</a:t>
            </a:r>
          </a:p>
          <a:p>
            <a:r>
              <a:rPr lang="nl-NL" dirty="0"/>
              <a:t>Zo angst en</a:t>
            </a:r>
          </a:p>
          <a:p>
            <a:r>
              <a:rPr lang="nl-NL" dirty="0"/>
              <a:t>Angstaanjagend</a:t>
            </a:r>
          </a:p>
          <a:p>
            <a:r>
              <a:rPr lang="nl-NL" dirty="0"/>
              <a:t>Het geluid </a:t>
            </a:r>
          </a:p>
          <a:p>
            <a:r>
              <a:rPr lang="nl-NL" dirty="0"/>
              <a:t>Van de stilte</a:t>
            </a:r>
          </a:p>
          <a:p>
            <a:endParaRPr lang="nl-NL" dirty="0"/>
          </a:p>
          <a:p>
            <a:r>
              <a:rPr lang="nl-NL" dirty="0"/>
              <a:t>Bert Schierbeek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EF7D3F81-954C-5E46-8943-7AD49777D9E4}"/>
              </a:ext>
            </a:extLst>
          </p:cNvPr>
          <p:cNvSpPr txBox="1"/>
          <p:nvPr/>
        </p:nvSpPr>
        <p:spPr>
          <a:xfrm>
            <a:off x="8488245" y="4974352"/>
            <a:ext cx="304115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Een gedicht over</a:t>
            </a:r>
          </a:p>
          <a:p>
            <a:r>
              <a:rPr lang="nl-NL" dirty="0"/>
              <a:t>de stilte tussen mensen</a:t>
            </a:r>
          </a:p>
          <a:p>
            <a:r>
              <a:rPr lang="nl-NL" dirty="0"/>
              <a:t>die wel spreken maar niets</a:t>
            </a:r>
          </a:p>
          <a:p>
            <a:r>
              <a:rPr lang="nl-NL" dirty="0"/>
              <a:t>kunnen zeggen </a:t>
            </a:r>
          </a:p>
          <a:p>
            <a:r>
              <a:rPr lang="nl-NL" dirty="0"/>
              <a:t>wat belangrijk is.</a:t>
            </a:r>
          </a:p>
        </p:txBody>
      </p:sp>
      <p:pic>
        <p:nvPicPr>
          <p:cNvPr id="13" name="Afbeelding 12">
            <a:hlinkClick r:id="rId4"/>
            <a:extLst>
              <a:ext uri="{FF2B5EF4-FFF2-40B4-BE49-F238E27FC236}">
                <a16:creationId xmlns:a16="http://schemas.microsoft.com/office/drawing/2014/main" id="{B2D625BE-DFE8-CD46-AE43-6498E712B7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3119" y="152340"/>
            <a:ext cx="2387866" cy="3276660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7408C9E9-28D8-134C-8930-38D25DA9402C}"/>
              </a:ext>
            </a:extLst>
          </p:cNvPr>
          <p:cNvSpPr txBox="1"/>
          <p:nvPr/>
        </p:nvSpPr>
        <p:spPr>
          <a:xfrm>
            <a:off x="2857708" y="3708887"/>
            <a:ext cx="1955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Muziek van Bach</a:t>
            </a:r>
          </a:p>
          <a:p>
            <a:r>
              <a:rPr lang="nl-NL" dirty="0"/>
              <a:t>over lijden</a:t>
            </a:r>
          </a:p>
          <a:p>
            <a:r>
              <a:rPr lang="nl-NL" dirty="0"/>
              <a:t>en troost vragen</a:t>
            </a:r>
          </a:p>
          <a:p>
            <a:r>
              <a:rPr lang="nl-NL" dirty="0"/>
              <a:t>aan God.</a:t>
            </a:r>
          </a:p>
        </p:txBody>
      </p:sp>
    </p:spTree>
    <p:extLst>
      <p:ext uri="{BB962C8B-B14F-4D97-AF65-F5344CB8AC3E}">
        <p14:creationId xmlns:p14="http://schemas.microsoft.com/office/powerpoint/2010/main" val="2218081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6F15BC0F-BA01-3542-9FB9-641DCAFAADE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12800" y="364066"/>
          <a:ext cx="10413999" cy="5071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1333">
                  <a:extLst>
                    <a:ext uri="{9D8B030D-6E8A-4147-A177-3AD203B41FA5}">
                      <a16:colId xmlns:a16="http://schemas.microsoft.com/office/drawing/2014/main" val="1206116119"/>
                    </a:ext>
                  </a:extLst>
                </a:gridCol>
                <a:gridCol w="3471333">
                  <a:extLst>
                    <a:ext uri="{9D8B030D-6E8A-4147-A177-3AD203B41FA5}">
                      <a16:colId xmlns:a16="http://schemas.microsoft.com/office/drawing/2014/main" val="4259415454"/>
                    </a:ext>
                  </a:extLst>
                </a:gridCol>
                <a:gridCol w="3471333">
                  <a:extLst>
                    <a:ext uri="{9D8B030D-6E8A-4147-A177-3AD203B41FA5}">
                      <a16:colId xmlns:a16="http://schemas.microsoft.com/office/drawing/2014/main" val="817100153"/>
                    </a:ext>
                  </a:extLst>
                </a:gridCol>
              </a:tblGrid>
              <a:tr h="408634">
                <a:tc>
                  <a:txBody>
                    <a:bodyPr/>
                    <a:lstStyle/>
                    <a:p>
                      <a:r>
                        <a:rPr lang="nl-NL" dirty="0">
                          <a:latin typeface="Al Tarikh" pitchFamily="2" charset="-78"/>
                          <a:cs typeface="Al Tarikh" pitchFamily="2" charset="-78"/>
                        </a:rPr>
                        <a:t>woordsoort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Al Tarikh" pitchFamily="2" charset="-78"/>
                          <a:cs typeface="Al Tarikh" pitchFamily="2" charset="-78"/>
                        </a:rPr>
                        <a:t>Afkorting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Al Tarikh" pitchFamily="2" charset="-78"/>
                          <a:cs typeface="Al Tarikh" pitchFamily="2" charset="-78"/>
                        </a:rPr>
                        <a:t>voorbeeld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446933"/>
                  </a:ext>
                </a:extLst>
              </a:tr>
              <a:tr h="408634">
                <a:tc>
                  <a:txBody>
                    <a:bodyPr/>
                    <a:lstStyle/>
                    <a:p>
                      <a:r>
                        <a:rPr lang="nl-NL" sz="1600" dirty="0">
                          <a:latin typeface="Al Tarikh" pitchFamily="2" charset="-78"/>
                          <a:cs typeface="Al Tarikh" pitchFamily="2" charset="-78"/>
                        </a:rPr>
                        <a:t>lidwoord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latin typeface="Al Tarikh" pitchFamily="2" charset="-78"/>
                          <a:cs typeface="Al Tarikh" pitchFamily="2" charset="-78"/>
                        </a:rPr>
                        <a:t>lw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latin typeface="Al Tarikh" pitchFamily="2" charset="-78"/>
                          <a:cs typeface="Al Tarikh" pitchFamily="2" charset="-78"/>
                        </a:rPr>
                        <a:t>de, het , een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777328"/>
                  </a:ext>
                </a:extLst>
              </a:tr>
              <a:tr h="408634">
                <a:tc>
                  <a:txBody>
                    <a:bodyPr/>
                    <a:lstStyle/>
                    <a:p>
                      <a:r>
                        <a:rPr lang="nl-NL" sz="1600" dirty="0">
                          <a:latin typeface="Al Tarikh" pitchFamily="2" charset="-78"/>
                          <a:cs typeface="Al Tarikh" pitchFamily="2" charset="-78"/>
                        </a:rPr>
                        <a:t>zelfstandig naamwoord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err="1">
                          <a:latin typeface="Al Tarikh" pitchFamily="2" charset="-78"/>
                          <a:cs typeface="Al Tarikh" pitchFamily="2" charset="-78"/>
                        </a:rPr>
                        <a:t>zn</a:t>
                      </a:r>
                      <a:endParaRPr lang="nl-NL" sz="1600" dirty="0">
                        <a:latin typeface="Al Tarikh" pitchFamily="2" charset="-78"/>
                        <a:cs typeface="Al Tarikh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latin typeface="Al Tarikh" pitchFamily="2" charset="-78"/>
                          <a:cs typeface="Al Tarikh" pitchFamily="2" charset="-78"/>
                        </a:rPr>
                        <a:t>kapper, tijdschrift, Scheveningen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600915"/>
                  </a:ext>
                </a:extLst>
              </a:tr>
              <a:tr h="408634">
                <a:tc>
                  <a:txBody>
                    <a:bodyPr/>
                    <a:lstStyle/>
                    <a:p>
                      <a:r>
                        <a:rPr lang="nl-NL" sz="1600" dirty="0">
                          <a:latin typeface="Al Tarikh" pitchFamily="2" charset="-78"/>
                          <a:cs typeface="Al Tarikh" pitchFamily="2" charset="-78"/>
                        </a:rPr>
                        <a:t>bijvoeglijk naamwoord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err="1">
                          <a:latin typeface="Al Tarikh" pitchFamily="2" charset="-78"/>
                          <a:cs typeface="Al Tarikh" pitchFamily="2" charset="-78"/>
                        </a:rPr>
                        <a:t>bn</a:t>
                      </a:r>
                      <a:endParaRPr lang="nl-NL" sz="1600" dirty="0">
                        <a:latin typeface="Al Tarikh" pitchFamily="2" charset="-78"/>
                        <a:cs typeface="Al Tarikh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latin typeface="Al Tarikh" pitchFamily="2" charset="-78"/>
                          <a:cs typeface="Al Tarikh" pitchFamily="2" charset="-78"/>
                        </a:rPr>
                        <a:t>knap, slim, stevig, dromerig, gouden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135265"/>
                  </a:ext>
                </a:extLst>
              </a:tr>
              <a:tr h="1175521">
                <a:tc>
                  <a:txBody>
                    <a:bodyPr/>
                    <a:lstStyle/>
                    <a:p>
                      <a:r>
                        <a:rPr lang="nl-NL" sz="1600" dirty="0">
                          <a:latin typeface="Al Tarikh" pitchFamily="2" charset="-78"/>
                          <a:cs typeface="Al Tarikh" pitchFamily="2" charset="-78"/>
                        </a:rPr>
                        <a:t>werkwoord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dirty="0" err="1">
                          <a:latin typeface="Al Tarikh" pitchFamily="2" charset="-78"/>
                          <a:cs typeface="Al Tarikh" pitchFamily="2" charset="-78"/>
                        </a:rPr>
                        <a:t>koppelww</a:t>
                      </a:r>
                      <a:endParaRPr lang="nl-NL" sz="1600" dirty="0">
                        <a:latin typeface="Al Tarikh" pitchFamily="2" charset="-78"/>
                        <a:cs typeface="Al Tarikh" pitchFamily="2" charset="-78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dirty="0" err="1">
                          <a:latin typeface="Al Tarikh" pitchFamily="2" charset="-78"/>
                          <a:cs typeface="Al Tarikh" pitchFamily="2" charset="-78"/>
                        </a:rPr>
                        <a:t>hulpww</a:t>
                      </a:r>
                      <a:endParaRPr lang="nl-NL" sz="1600" dirty="0">
                        <a:latin typeface="Al Tarikh" pitchFamily="2" charset="-78"/>
                        <a:cs typeface="Al Tarikh" pitchFamily="2" charset="-78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dirty="0">
                          <a:latin typeface="Al Tarikh" pitchFamily="2" charset="-78"/>
                          <a:cs typeface="Al Tarikh" pitchFamily="2" charset="-78"/>
                        </a:rPr>
                        <a:t>zelfstandig werkwoord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err="1">
                          <a:latin typeface="Al Tarikh" pitchFamily="2" charset="-78"/>
                          <a:cs typeface="Al Tarikh" pitchFamily="2" charset="-78"/>
                        </a:rPr>
                        <a:t>ww</a:t>
                      </a:r>
                      <a:endParaRPr lang="nl-NL" sz="1600" dirty="0">
                        <a:latin typeface="Al Tarikh" pitchFamily="2" charset="-78"/>
                        <a:cs typeface="Al Tarikh" pitchFamily="2" charset="-78"/>
                      </a:endParaRPr>
                    </a:p>
                    <a:p>
                      <a:r>
                        <a:rPr lang="nl-NL" sz="1600" dirty="0" err="1">
                          <a:latin typeface="Al Tarikh" pitchFamily="2" charset="-78"/>
                          <a:cs typeface="Al Tarikh" pitchFamily="2" charset="-78"/>
                        </a:rPr>
                        <a:t>kww</a:t>
                      </a:r>
                      <a:endParaRPr lang="nl-NL" sz="1600" dirty="0">
                        <a:latin typeface="Al Tarikh" pitchFamily="2" charset="-78"/>
                        <a:cs typeface="Al Tarikh" pitchFamily="2" charset="-78"/>
                      </a:endParaRPr>
                    </a:p>
                    <a:p>
                      <a:r>
                        <a:rPr lang="nl-NL" sz="1600" dirty="0" err="1">
                          <a:latin typeface="Al Tarikh" pitchFamily="2" charset="-78"/>
                          <a:cs typeface="Al Tarikh" pitchFamily="2" charset="-78"/>
                        </a:rPr>
                        <a:t>hww</a:t>
                      </a:r>
                      <a:endParaRPr lang="nl-NL" sz="1600" dirty="0">
                        <a:latin typeface="Al Tarikh" pitchFamily="2" charset="-78"/>
                        <a:cs typeface="Al Tarikh" pitchFamily="2" charset="-78"/>
                      </a:endParaRPr>
                    </a:p>
                    <a:p>
                      <a:r>
                        <a:rPr lang="nl-NL" sz="1600" dirty="0" err="1">
                          <a:latin typeface="Al Tarikh" pitchFamily="2" charset="-78"/>
                          <a:cs typeface="Al Tarikh" pitchFamily="2" charset="-78"/>
                        </a:rPr>
                        <a:t>zww</a:t>
                      </a:r>
                      <a:endParaRPr lang="nl-NL" sz="1600" dirty="0">
                        <a:latin typeface="Al Tarikh" pitchFamily="2" charset="-78"/>
                        <a:cs typeface="Al Tarikh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600" dirty="0">
                        <a:latin typeface="Al Tarikh" pitchFamily="2" charset="-78"/>
                        <a:cs typeface="Al Tarikh" pitchFamily="2" charset="-78"/>
                      </a:endParaRPr>
                    </a:p>
                    <a:p>
                      <a:r>
                        <a:rPr lang="nl-NL" sz="1600" dirty="0">
                          <a:latin typeface="Al Tarikh" pitchFamily="2" charset="-78"/>
                          <a:cs typeface="Al Tarikh" pitchFamily="2" charset="-78"/>
                        </a:rPr>
                        <a:t>zijn, worden, blijven, blijken, lijken,  </a:t>
                      </a:r>
                    </a:p>
                    <a:p>
                      <a:r>
                        <a:rPr lang="nl-NL" sz="1600" dirty="0">
                          <a:latin typeface="Al Tarikh" pitchFamily="2" charset="-78"/>
                          <a:cs typeface="Al Tarikh" pitchFamily="2" charset="-78"/>
                        </a:rPr>
                        <a:t>kunnen, mogen, willen</a:t>
                      </a:r>
                    </a:p>
                    <a:p>
                      <a:r>
                        <a:rPr lang="nl-NL" sz="1600" dirty="0">
                          <a:latin typeface="Al Tarikh" pitchFamily="2" charset="-78"/>
                          <a:cs typeface="Al Tarikh" pitchFamily="2" charset="-78"/>
                        </a:rPr>
                        <a:t>werken, kopen spelen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8567341"/>
                  </a:ext>
                </a:extLst>
              </a:tr>
              <a:tr h="408634">
                <a:tc>
                  <a:txBody>
                    <a:bodyPr/>
                    <a:lstStyle/>
                    <a:p>
                      <a:r>
                        <a:rPr lang="nl-NL" sz="1600" dirty="0">
                          <a:latin typeface="Al Tarikh" pitchFamily="2" charset="-78"/>
                          <a:cs typeface="Al Tarikh" pitchFamily="2" charset="-78"/>
                        </a:rPr>
                        <a:t>voorzetsel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err="1">
                          <a:latin typeface="Al Tarikh" pitchFamily="2" charset="-78"/>
                          <a:cs typeface="Al Tarikh" pitchFamily="2" charset="-78"/>
                        </a:rPr>
                        <a:t>vz</a:t>
                      </a:r>
                      <a:endParaRPr lang="nl-NL" sz="1600" dirty="0">
                        <a:latin typeface="Al Tarikh" pitchFamily="2" charset="-78"/>
                        <a:cs typeface="Al Tarikh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latin typeface="Al Tarikh" pitchFamily="2" charset="-78"/>
                          <a:cs typeface="Al Tarikh" pitchFamily="2" charset="-78"/>
                        </a:rPr>
                        <a:t>voor, met , aan, tijdens, in, op, vanwege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175986"/>
                  </a:ext>
                </a:extLst>
              </a:tr>
              <a:tr h="408634">
                <a:tc>
                  <a:txBody>
                    <a:bodyPr/>
                    <a:lstStyle/>
                    <a:p>
                      <a:r>
                        <a:rPr lang="nl-NL" sz="1600" dirty="0">
                          <a:latin typeface="Al Tarikh" pitchFamily="2" charset="-78"/>
                          <a:cs typeface="Al Tarikh" pitchFamily="2" charset="-78"/>
                        </a:rPr>
                        <a:t>voegwoord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 err="1">
                          <a:latin typeface="Al Tarikh" pitchFamily="2" charset="-78"/>
                          <a:cs typeface="Al Tarikh" pitchFamily="2" charset="-78"/>
                        </a:rPr>
                        <a:t>vw</a:t>
                      </a:r>
                      <a:endParaRPr lang="nl-NL" sz="1600" dirty="0">
                        <a:latin typeface="Al Tarikh" pitchFamily="2" charset="-78"/>
                        <a:cs typeface="Al Tarikh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latin typeface="Al Tarikh" pitchFamily="2" charset="-78"/>
                          <a:cs typeface="Al Tarikh" pitchFamily="2" charset="-78"/>
                        </a:rPr>
                        <a:t>en, maar, want, omdat, terwijl, als </a:t>
                      </a:r>
                      <a:r>
                        <a:rPr lang="nl-NL" sz="1600" dirty="0" err="1">
                          <a:latin typeface="Al Tarikh" pitchFamily="2" charset="-78"/>
                          <a:cs typeface="Al Tarikh" pitchFamily="2" charset="-78"/>
                        </a:rPr>
                        <a:t>enz</a:t>
                      </a:r>
                      <a:endParaRPr lang="nl-NL" sz="1600" dirty="0">
                        <a:latin typeface="Al Tarikh" pitchFamily="2" charset="-78"/>
                        <a:cs typeface="Al Tarikh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8101403"/>
                  </a:ext>
                </a:extLst>
              </a:tr>
              <a:tr h="1444212">
                <a:tc>
                  <a:txBody>
                    <a:bodyPr/>
                    <a:lstStyle/>
                    <a:p>
                      <a:r>
                        <a:rPr lang="nl-NL" sz="1600" dirty="0">
                          <a:latin typeface="Al Tarikh" pitchFamily="2" charset="-78"/>
                          <a:cs typeface="Al Tarikh" pitchFamily="2" charset="-78"/>
                        </a:rPr>
                        <a:t>voornaamwoord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dirty="0">
                          <a:latin typeface="Al Tarikh" pitchFamily="2" charset="-78"/>
                          <a:cs typeface="Al Tarikh" pitchFamily="2" charset="-78"/>
                        </a:rPr>
                        <a:t>persoonlijk </a:t>
                      </a:r>
                      <a:r>
                        <a:rPr lang="nl-NL" sz="1600" dirty="0" err="1">
                          <a:latin typeface="Al Tarikh" pitchFamily="2" charset="-78"/>
                          <a:cs typeface="Al Tarikh" pitchFamily="2" charset="-78"/>
                        </a:rPr>
                        <a:t>vnw</a:t>
                      </a:r>
                      <a:endParaRPr lang="nl-NL" sz="1600" dirty="0">
                        <a:latin typeface="Al Tarikh" pitchFamily="2" charset="-78"/>
                        <a:cs typeface="Al Tarikh" pitchFamily="2" charset="-78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dirty="0">
                          <a:latin typeface="Al Tarikh" pitchFamily="2" charset="-78"/>
                          <a:cs typeface="Al Tarikh" pitchFamily="2" charset="-78"/>
                        </a:rPr>
                        <a:t>bezittelijk </a:t>
                      </a:r>
                      <a:r>
                        <a:rPr lang="nl-NL" sz="1600" dirty="0" err="1">
                          <a:latin typeface="Al Tarikh" pitchFamily="2" charset="-78"/>
                          <a:cs typeface="Al Tarikh" pitchFamily="2" charset="-78"/>
                        </a:rPr>
                        <a:t>vnw</a:t>
                      </a:r>
                      <a:endParaRPr lang="nl-NL" sz="1600" dirty="0">
                        <a:latin typeface="Al Tarikh" pitchFamily="2" charset="-78"/>
                        <a:cs typeface="Al Tarikh" pitchFamily="2" charset="-78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dirty="0">
                          <a:latin typeface="Al Tarikh" pitchFamily="2" charset="-78"/>
                          <a:cs typeface="Al Tarikh" pitchFamily="2" charset="-78"/>
                        </a:rPr>
                        <a:t>aanwijzend </a:t>
                      </a:r>
                      <a:r>
                        <a:rPr lang="nl-NL" sz="1600" dirty="0" err="1">
                          <a:latin typeface="Al Tarikh" pitchFamily="2" charset="-78"/>
                          <a:cs typeface="Al Tarikh" pitchFamily="2" charset="-78"/>
                        </a:rPr>
                        <a:t>vnw</a:t>
                      </a:r>
                      <a:endParaRPr lang="nl-NL" sz="1600" dirty="0">
                        <a:latin typeface="Al Tarikh" pitchFamily="2" charset="-78"/>
                        <a:cs typeface="Al Tarikh" pitchFamily="2" charset="-78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600" dirty="0">
                          <a:latin typeface="Al Tarikh" pitchFamily="2" charset="-78"/>
                          <a:cs typeface="Al Tarikh" pitchFamily="2" charset="-78"/>
                        </a:rPr>
                        <a:t>vragend </a:t>
                      </a:r>
                      <a:r>
                        <a:rPr lang="nl-NL" sz="1600" dirty="0" err="1">
                          <a:latin typeface="Al Tarikh" pitchFamily="2" charset="-78"/>
                          <a:cs typeface="Al Tarikh" pitchFamily="2" charset="-78"/>
                        </a:rPr>
                        <a:t>vnw</a:t>
                      </a:r>
                      <a:endParaRPr lang="nl-NL" sz="1600" dirty="0">
                        <a:latin typeface="Al Tarikh" pitchFamily="2" charset="-78"/>
                        <a:cs typeface="Al Tarikh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600" dirty="0">
                        <a:latin typeface="Al Tarikh" pitchFamily="2" charset="-78"/>
                        <a:cs typeface="Al Tarikh" pitchFamily="2" charset="-78"/>
                      </a:endParaRPr>
                    </a:p>
                    <a:p>
                      <a:r>
                        <a:rPr lang="nl-NL" sz="1600" dirty="0" err="1">
                          <a:latin typeface="Al Tarikh" pitchFamily="2" charset="-78"/>
                          <a:cs typeface="Al Tarikh" pitchFamily="2" charset="-78"/>
                        </a:rPr>
                        <a:t>psv</a:t>
                      </a:r>
                      <a:endParaRPr lang="nl-NL" sz="1600" dirty="0">
                        <a:latin typeface="Al Tarikh" pitchFamily="2" charset="-78"/>
                        <a:cs typeface="Al Tarikh" pitchFamily="2" charset="-78"/>
                      </a:endParaRPr>
                    </a:p>
                    <a:p>
                      <a:r>
                        <a:rPr lang="nl-NL" sz="1600" dirty="0" err="1">
                          <a:latin typeface="Al Tarikh" pitchFamily="2" charset="-78"/>
                          <a:cs typeface="Al Tarikh" pitchFamily="2" charset="-78"/>
                        </a:rPr>
                        <a:t>bzv</a:t>
                      </a:r>
                      <a:endParaRPr lang="nl-NL" sz="1600" dirty="0">
                        <a:latin typeface="Al Tarikh" pitchFamily="2" charset="-78"/>
                        <a:cs typeface="Al Tarikh" pitchFamily="2" charset="-78"/>
                      </a:endParaRPr>
                    </a:p>
                    <a:p>
                      <a:r>
                        <a:rPr lang="nl-NL" sz="1600" dirty="0" err="1">
                          <a:latin typeface="Al Tarikh" pitchFamily="2" charset="-78"/>
                          <a:cs typeface="Al Tarikh" pitchFamily="2" charset="-78"/>
                        </a:rPr>
                        <a:t>avn</a:t>
                      </a:r>
                      <a:endParaRPr lang="nl-NL" sz="1600" dirty="0">
                        <a:latin typeface="Al Tarikh" pitchFamily="2" charset="-78"/>
                        <a:cs typeface="Al Tarikh" pitchFamily="2" charset="-78"/>
                      </a:endParaRPr>
                    </a:p>
                    <a:p>
                      <a:r>
                        <a:rPr lang="nl-NL" sz="1600" dirty="0" err="1">
                          <a:latin typeface="Al Tarikh" pitchFamily="2" charset="-78"/>
                          <a:cs typeface="Al Tarikh" pitchFamily="2" charset="-78"/>
                        </a:rPr>
                        <a:t>vrv</a:t>
                      </a:r>
                      <a:endParaRPr lang="nl-NL" sz="1600" dirty="0">
                        <a:latin typeface="Al Tarikh" pitchFamily="2" charset="-78"/>
                        <a:cs typeface="Al Tarikh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600" dirty="0">
                        <a:latin typeface="Al Tarikh" pitchFamily="2" charset="-78"/>
                        <a:cs typeface="Al Tarikh" pitchFamily="2" charset="-78"/>
                      </a:endParaRPr>
                    </a:p>
                    <a:p>
                      <a:r>
                        <a:rPr lang="nl-NL" sz="1600" dirty="0">
                          <a:latin typeface="Al Tarikh" pitchFamily="2" charset="-78"/>
                          <a:cs typeface="Al Tarikh" pitchFamily="2" charset="-78"/>
                        </a:rPr>
                        <a:t>ik je, u, hij, haar , het, ons, jullie, hen</a:t>
                      </a:r>
                    </a:p>
                    <a:p>
                      <a:r>
                        <a:rPr lang="nl-NL" sz="1600" dirty="0">
                          <a:latin typeface="Al Tarikh" pitchFamily="2" charset="-78"/>
                          <a:cs typeface="Al Tarikh" pitchFamily="2" charset="-78"/>
                        </a:rPr>
                        <a:t>mijn  jouw, je, uw, zijn, haar, onze, uw</a:t>
                      </a:r>
                    </a:p>
                    <a:p>
                      <a:r>
                        <a:rPr lang="nl-NL" sz="1600" dirty="0">
                          <a:latin typeface="Al Tarikh" pitchFamily="2" charset="-78"/>
                          <a:cs typeface="Al Tarikh" pitchFamily="2" charset="-78"/>
                        </a:rPr>
                        <a:t>die, deze, dit , dat, dergelijk, zulk, zo’n</a:t>
                      </a:r>
                    </a:p>
                    <a:p>
                      <a:r>
                        <a:rPr lang="nl-NL" sz="1600" dirty="0">
                          <a:latin typeface="Al Tarikh" pitchFamily="2" charset="-78"/>
                          <a:cs typeface="Al Tarikh" pitchFamily="2" charset="-78"/>
                        </a:rPr>
                        <a:t>wie, wat , welke, wat voor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3905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4308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3A725D-138A-7542-AD8C-6BEF45193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Antwoorden 4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023598-9EBB-694F-A2DB-D50678342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Opdracht 4 lidwoorden en zelfstandig naamwoorden</a:t>
            </a:r>
          </a:p>
          <a:p>
            <a:r>
              <a:rPr lang="nl-NL" dirty="0"/>
              <a:t>A het voorjaar/de hooikoorts/de hoek</a:t>
            </a:r>
          </a:p>
          <a:p>
            <a:r>
              <a:rPr lang="nl-NL" dirty="0"/>
              <a:t>B Het stuifmeel/de lucht/een niesbui</a:t>
            </a:r>
          </a:p>
          <a:p>
            <a:r>
              <a:rPr lang="nl-NL" dirty="0"/>
              <a:t>C Kriebel/een loopneus/de klachten/periode</a:t>
            </a:r>
          </a:p>
          <a:p>
            <a:r>
              <a:rPr lang="nl-NL" dirty="0"/>
              <a:t>D De Kruidvat/druppeltjes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1882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D3F823-E39E-D146-BA2B-3F2DE66CE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Antwoorden 5 bijvoeglijke </a:t>
            </a:r>
            <a:r>
              <a:rPr lang="nl-NL" dirty="0" err="1"/>
              <a:t>nw</a:t>
            </a:r>
            <a:r>
              <a:rPr lang="nl-NL" dirty="0"/>
              <a:t> en voorzetsels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25CBC2-9454-614D-9E09-4C09CE658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nl-NL" dirty="0"/>
              <a:t>voorzetsels: op/in; </a:t>
            </a:r>
            <a:r>
              <a:rPr lang="nl-NL" dirty="0" err="1"/>
              <a:t>bijv.nw</a:t>
            </a:r>
            <a:r>
              <a:rPr lang="nl-NL" dirty="0"/>
              <a:t>: warme/vrije</a:t>
            </a:r>
          </a:p>
          <a:p>
            <a:pPr marL="457200" indent="-457200">
              <a:buAutoNum type="arabicPeriod"/>
            </a:pPr>
            <a:r>
              <a:rPr lang="nl-NL" dirty="0"/>
              <a:t>Voorzetsels: 0; </a:t>
            </a:r>
            <a:r>
              <a:rPr lang="nl-NL" dirty="0" err="1"/>
              <a:t>bijv.nw</a:t>
            </a:r>
            <a:r>
              <a:rPr lang="nl-NL" dirty="0"/>
              <a:t>: luchtige/linnen</a:t>
            </a:r>
          </a:p>
          <a:p>
            <a:pPr marL="457200" indent="-457200">
              <a:buAutoNum type="arabicPeriod"/>
            </a:pPr>
            <a:r>
              <a:rPr lang="nl-NL" dirty="0"/>
              <a:t>Voorzetsels: na/in/aan/; </a:t>
            </a:r>
            <a:r>
              <a:rPr lang="nl-NL" dirty="0" err="1"/>
              <a:t>bijv.nw</a:t>
            </a:r>
            <a:r>
              <a:rPr lang="nl-NL" dirty="0"/>
              <a:t>: fijn/zorgvuldige</a:t>
            </a:r>
          </a:p>
          <a:p>
            <a:pPr marL="457200" indent="-457200">
              <a:buAutoNum type="arabicPeriod"/>
            </a:pPr>
            <a:r>
              <a:rPr lang="nl-NL" dirty="0"/>
              <a:t>Voorzetsels: in/bij; </a:t>
            </a:r>
            <a:r>
              <a:rPr lang="nl-NL" dirty="0" err="1"/>
              <a:t>bijv.nw</a:t>
            </a:r>
            <a:r>
              <a:rPr lang="nl-NL" dirty="0"/>
              <a:t>: schaduwrijk/dode</a:t>
            </a:r>
          </a:p>
          <a:p>
            <a:pPr marL="457200" indent="-457200">
              <a:buAutoNum type="arabicPeriod"/>
            </a:pPr>
            <a:r>
              <a:rPr lang="nl-NL" dirty="0"/>
              <a:t>Voorzetsels: in; </a:t>
            </a:r>
            <a:r>
              <a:rPr lang="nl-NL" dirty="0" err="1"/>
              <a:t>bijv.nw</a:t>
            </a:r>
            <a:r>
              <a:rPr lang="nl-NL" dirty="0"/>
              <a:t>: kleine</a:t>
            </a:r>
          </a:p>
          <a:p>
            <a:pPr marL="457200" indent="-457200"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1784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148CE6-6505-EE4C-9783-BC6F6A99A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Persvnw</a:t>
            </a:r>
            <a:r>
              <a:rPr lang="nl-NL" dirty="0"/>
              <a:t> gebruik je voor o, lv en mv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717B687-32C1-7C44-A914-5A120E6FE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CDE5F8F-6CB8-D741-9430-B85A7668A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48" y="1769564"/>
            <a:ext cx="8829747" cy="475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999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47A06B-404F-674A-847F-1A856D880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90E84F-2F11-7F4D-BF53-31BFB54E3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Ik zie haar.  (en niet: ik zie zij)</a:t>
            </a:r>
          </a:p>
          <a:p>
            <a:r>
              <a:rPr lang="nl-NL" dirty="0"/>
              <a:t>Ze zien jou. (en niet: ze zien jij)</a:t>
            </a:r>
          </a:p>
          <a:p>
            <a:r>
              <a:rPr lang="nl-NL" dirty="0"/>
              <a:t>We geven hun een goed cijfer. (en niet: we geven zij een goed cijfer)</a:t>
            </a:r>
          </a:p>
          <a:p>
            <a:r>
              <a:rPr lang="nl-NL" dirty="0"/>
              <a:t>We denken dat we hem zien in de verte. (en niet: we denken dat we hij zien)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88859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CD5093-FD6E-C84D-9EB1-85E2F4B9D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/>
              <a:t>Bezittelijk voornaamwoord: van iemand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F27CC6FF-AA94-A44A-9CBD-1A63692F46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995136"/>
              </p:ext>
            </p:extLst>
          </p:nvPr>
        </p:nvGraphicFramePr>
        <p:xfrm>
          <a:off x="1191126" y="1892300"/>
          <a:ext cx="5197641" cy="4568660"/>
        </p:xfrm>
        <a:graphic>
          <a:graphicData uri="http://schemas.openxmlformats.org/drawingml/2006/table">
            <a:tbl>
              <a:tblPr/>
              <a:tblGrid>
                <a:gridCol w="1732547">
                  <a:extLst>
                    <a:ext uri="{9D8B030D-6E8A-4147-A177-3AD203B41FA5}">
                      <a16:colId xmlns:a16="http://schemas.microsoft.com/office/drawing/2014/main" val="308385958"/>
                    </a:ext>
                  </a:extLst>
                </a:gridCol>
                <a:gridCol w="1732547">
                  <a:extLst>
                    <a:ext uri="{9D8B030D-6E8A-4147-A177-3AD203B41FA5}">
                      <a16:colId xmlns:a16="http://schemas.microsoft.com/office/drawing/2014/main" val="1621607063"/>
                    </a:ext>
                  </a:extLst>
                </a:gridCol>
                <a:gridCol w="1732547">
                  <a:extLst>
                    <a:ext uri="{9D8B030D-6E8A-4147-A177-3AD203B41FA5}">
                      <a16:colId xmlns:a16="http://schemas.microsoft.com/office/drawing/2014/main" val="1808892134"/>
                    </a:ext>
                  </a:extLst>
                </a:gridCol>
              </a:tblGrid>
              <a:tr h="459680">
                <a:tc>
                  <a:txBody>
                    <a:bodyPr/>
                    <a:lstStyle/>
                    <a:p>
                      <a:pPr fontAlgn="ctr"/>
                      <a:r>
                        <a:rPr lang="nl-NL" sz="1300" b="0" i="0">
                          <a:solidFill>
                            <a:srgbClr val="4D4E4C"/>
                          </a:solidFill>
                          <a:effectLst/>
                          <a:latin typeface="merriweather_sansitalic"/>
                        </a:rPr>
                        <a:t> </a:t>
                      </a:r>
                      <a:endParaRPr lang="nl-NL" sz="1300" b="0" i="0">
                        <a:solidFill>
                          <a:srgbClr val="4D4E4C"/>
                        </a:solidFill>
                        <a:effectLst/>
                        <a:latin typeface="merriweather_sansregular"/>
                      </a:endParaRPr>
                    </a:p>
                  </a:txBody>
                  <a:tcPr marL="69324" marR="69324" marT="103986" marB="103986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AFB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nl-NL" sz="1300" b="0" i="0">
                          <a:solidFill>
                            <a:srgbClr val="4D4E4C"/>
                          </a:solidFill>
                          <a:effectLst/>
                          <a:latin typeface="merriweather_sansitalic"/>
                        </a:rPr>
                        <a:t>niet-zelfstandig</a:t>
                      </a:r>
                      <a:endParaRPr lang="nl-NL" sz="1300" b="0" i="0">
                        <a:solidFill>
                          <a:srgbClr val="4D4E4C"/>
                        </a:solidFill>
                        <a:effectLst/>
                        <a:latin typeface="merriweather_sansregular"/>
                      </a:endParaRPr>
                    </a:p>
                  </a:txBody>
                  <a:tcPr marL="69324" marR="69324" marT="103986" marB="103986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AFB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nl-NL" sz="1300" b="0" i="0">
                          <a:solidFill>
                            <a:srgbClr val="4D4E4C"/>
                          </a:solidFill>
                          <a:effectLst/>
                          <a:latin typeface="merriweather_sansitalic"/>
                        </a:rPr>
                        <a:t>zelfstandig</a:t>
                      </a:r>
                      <a:endParaRPr lang="nl-NL" sz="1300" b="0" i="0">
                        <a:solidFill>
                          <a:srgbClr val="4D4E4C"/>
                        </a:solidFill>
                        <a:effectLst/>
                        <a:latin typeface="merriweather_sansregular"/>
                      </a:endParaRPr>
                    </a:p>
                  </a:txBody>
                  <a:tcPr marL="69324" marR="69324" marT="103986" marB="103986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240781"/>
                  </a:ext>
                </a:extLst>
              </a:tr>
              <a:tr h="684830">
                <a:tc>
                  <a:txBody>
                    <a:bodyPr/>
                    <a:lstStyle/>
                    <a:p>
                      <a:pPr fontAlgn="ctr"/>
                      <a:r>
                        <a:rPr lang="nl-NL" sz="1300" b="0" i="0">
                          <a:solidFill>
                            <a:srgbClr val="4D4E4C"/>
                          </a:solidFill>
                          <a:effectLst/>
                          <a:latin typeface="merriweather_sansitalic"/>
                        </a:rPr>
                        <a:t>1e persoon enkelvoud</a:t>
                      </a:r>
                      <a:endParaRPr lang="nl-NL" sz="1300" b="0" i="0">
                        <a:solidFill>
                          <a:srgbClr val="4D4E4C"/>
                        </a:solidFill>
                        <a:effectLst/>
                        <a:latin typeface="merriweather_sansregular"/>
                      </a:endParaRPr>
                    </a:p>
                  </a:txBody>
                  <a:tcPr marL="69324" marR="69324" marT="103986" marB="103986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AFB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nl-NL" sz="1300" b="0" i="0">
                          <a:solidFill>
                            <a:srgbClr val="4D4E4C"/>
                          </a:solidFill>
                          <a:effectLst/>
                          <a:latin typeface="merriweather_sansitalic"/>
                        </a:rPr>
                        <a:t>mijn, m’n</a:t>
                      </a:r>
                      <a:endParaRPr lang="nl-NL" sz="1300" b="0" i="0">
                        <a:solidFill>
                          <a:srgbClr val="4D4E4C"/>
                        </a:solidFill>
                        <a:effectLst/>
                        <a:latin typeface="merriweather_sansregular"/>
                      </a:endParaRPr>
                    </a:p>
                  </a:txBody>
                  <a:tcPr marL="69324" marR="69324" marT="103986" marB="103986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AFB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nl-NL" sz="1300" b="0" i="0" dirty="0">
                          <a:solidFill>
                            <a:srgbClr val="4D4E4C"/>
                          </a:solidFill>
                          <a:effectLst/>
                          <a:latin typeface="merriweather_sansitalic"/>
                        </a:rPr>
                        <a:t>mijne</a:t>
                      </a:r>
                      <a:endParaRPr lang="nl-NL" sz="1300" b="0" i="0" dirty="0">
                        <a:solidFill>
                          <a:srgbClr val="4D4E4C"/>
                        </a:solidFill>
                        <a:effectLst/>
                        <a:latin typeface="merriweather_sansregular"/>
                      </a:endParaRPr>
                    </a:p>
                  </a:txBody>
                  <a:tcPr marL="69324" marR="69324" marT="103986" marB="103986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676104"/>
                  </a:ext>
                </a:extLst>
              </a:tr>
              <a:tr h="684830">
                <a:tc>
                  <a:txBody>
                    <a:bodyPr/>
                    <a:lstStyle/>
                    <a:p>
                      <a:pPr fontAlgn="ctr"/>
                      <a:r>
                        <a:rPr lang="nl-NL" sz="1300" b="0" i="0">
                          <a:solidFill>
                            <a:srgbClr val="4D4E4C"/>
                          </a:solidFill>
                          <a:effectLst/>
                          <a:latin typeface="merriweather_sansitalic"/>
                        </a:rPr>
                        <a:t>2e persoon enkelvoud</a:t>
                      </a:r>
                      <a:endParaRPr lang="nl-NL" sz="1300" b="0" i="0">
                        <a:solidFill>
                          <a:srgbClr val="4D4E4C"/>
                        </a:solidFill>
                        <a:effectLst/>
                        <a:latin typeface="merriweather_sansregular"/>
                      </a:endParaRPr>
                    </a:p>
                  </a:txBody>
                  <a:tcPr marL="69324" marR="69324" marT="103986" marB="103986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AFB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nl-NL" sz="1300" b="0" i="0">
                          <a:solidFill>
                            <a:srgbClr val="4D4E4C"/>
                          </a:solidFill>
                          <a:effectLst/>
                          <a:latin typeface="merriweather_sansitalic"/>
                        </a:rPr>
                        <a:t>jouw, je, uw</a:t>
                      </a:r>
                      <a:endParaRPr lang="nl-NL" sz="1300" b="0" i="0">
                        <a:solidFill>
                          <a:srgbClr val="4D4E4C"/>
                        </a:solidFill>
                        <a:effectLst/>
                        <a:latin typeface="merriweather_sansregular"/>
                      </a:endParaRPr>
                    </a:p>
                  </a:txBody>
                  <a:tcPr marL="69324" marR="69324" marT="103986" marB="103986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AFB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nl-NL" sz="1300" b="0" i="0">
                          <a:solidFill>
                            <a:srgbClr val="4D4E4C"/>
                          </a:solidFill>
                          <a:effectLst/>
                          <a:latin typeface="merriweather_sansitalic"/>
                        </a:rPr>
                        <a:t>jouwe, uwe</a:t>
                      </a:r>
                      <a:endParaRPr lang="nl-NL" sz="1300" b="0" i="0">
                        <a:solidFill>
                          <a:srgbClr val="4D4E4C"/>
                        </a:solidFill>
                        <a:effectLst/>
                        <a:latin typeface="merriweather_sansregular"/>
                      </a:endParaRPr>
                    </a:p>
                  </a:txBody>
                  <a:tcPr marL="69324" marR="69324" marT="103986" marB="103986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956308"/>
                  </a:ext>
                </a:extLst>
              </a:tr>
              <a:tr h="684830">
                <a:tc>
                  <a:txBody>
                    <a:bodyPr/>
                    <a:lstStyle/>
                    <a:p>
                      <a:pPr fontAlgn="ctr"/>
                      <a:r>
                        <a:rPr lang="nl-NL" sz="1300" b="0" i="0">
                          <a:solidFill>
                            <a:srgbClr val="4D4E4C"/>
                          </a:solidFill>
                          <a:effectLst/>
                          <a:latin typeface="merriweather_sansitalic"/>
                        </a:rPr>
                        <a:t>3e persoon enkelvoud</a:t>
                      </a:r>
                      <a:endParaRPr lang="nl-NL" sz="1300" b="0" i="0">
                        <a:solidFill>
                          <a:srgbClr val="4D4E4C"/>
                        </a:solidFill>
                        <a:effectLst/>
                        <a:latin typeface="merriweather_sansregular"/>
                      </a:endParaRPr>
                    </a:p>
                  </a:txBody>
                  <a:tcPr marL="69324" marR="69324" marT="103986" marB="103986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AFB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nl-NL" sz="1300" b="0" i="0">
                          <a:solidFill>
                            <a:srgbClr val="4D4E4C"/>
                          </a:solidFill>
                          <a:effectLst/>
                          <a:latin typeface="merriweather_sansitalic"/>
                        </a:rPr>
                        <a:t>zijn, z’n, haar, d’r</a:t>
                      </a:r>
                      <a:endParaRPr lang="nl-NL" sz="1300" b="0" i="0">
                        <a:solidFill>
                          <a:srgbClr val="4D4E4C"/>
                        </a:solidFill>
                        <a:effectLst/>
                        <a:latin typeface="merriweather_sansregular"/>
                      </a:endParaRPr>
                    </a:p>
                  </a:txBody>
                  <a:tcPr marL="69324" marR="69324" marT="103986" marB="103986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AFB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nl-NL" sz="1300" b="0" i="0">
                          <a:solidFill>
                            <a:srgbClr val="4D4E4C"/>
                          </a:solidFill>
                          <a:effectLst/>
                          <a:latin typeface="merriweather_sansitalic"/>
                        </a:rPr>
                        <a:t>zijne, hare</a:t>
                      </a:r>
                      <a:endParaRPr lang="nl-NL" sz="1300" b="0" i="0">
                        <a:solidFill>
                          <a:srgbClr val="4D4E4C"/>
                        </a:solidFill>
                        <a:effectLst/>
                        <a:latin typeface="merriweather_sansregular"/>
                      </a:endParaRPr>
                    </a:p>
                  </a:txBody>
                  <a:tcPr marL="69324" marR="69324" marT="103986" marB="103986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4189032"/>
                  </a:ext>
                </a:extLst>
              </a:tr>
              <a:tr h="684830">
                <a:tc>
                  <a:txBody>
                    <a:bodyPr/>
                    <a:lstStyle/>
                    <a:p>
                      <a:pPr fontAlgn="ctr"/>
                      <a:r>
                        <a:rPr lang="nl-NL" sz="1300" b="0" i="0">
                          <a:solidFill>
                            <a:srgbClr val="4D4E4C"/>
                          </a:solidFill>
                          <a:effectLst/>
                          <a:latin typeface="merriweather_sansitalic"/>
                        </a:rPr>
                        <a:t>1e persoon meervoud</a:t>
                      </a:r>
                      <a:endParaRPr lang="nl-NL" sz="1300" b="0" i="0">
                        <a:solidFill>
                          <a:srgbClr val="4D4E4C"/>
                        </a:solidFill>
                        <a:effectLst/>
                        <a:latin typeface="merriweather_sansregular"/>
                      </a:endParaRPr>
                    </a:p>
                  </a:txBody>
                  <a:tcPr marL="69324" marR="69324" marT="103986" marB="103986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AFB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nl-NL" sz="1300" b="0" i="0">
                          <a:solidFill>
                            <a:srgbClr val="4D4E4C"/>
                          </a:solidFill>
                          <a:effectLst/>
                          <a:latin typeface="merriweather_sansitalic"/>
                        </a:rPr>
                        <a:t>ons, onze</a:t>
                      </a:r>
                      <a:endParaRPr lang="nl-NL" sz="1300" b="0" i="0">
                        <a:solidFill>
                          <a:srgbClr val="4D4E4C"/>
                        </a:solidFill>
                        <a:effectLst/>
                        <a:latin typeface="merriweather_sansregular"/>
                      </a:endParaRPr>
                    </a:p>
                  </a:txBody>
                  <a:tcPr marL="69324" marR="69324" marT="103986" marB="103986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AFB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nl-NL" sz="1300" b="0" i="0">
                          <a:solidFill>
                            <a:srgbClr val="4D4E4C"/>
                          </a:solidFill>
                          <a:effectLst/>
                          <a:latin typeface="merriweather_sansitalic"/>
                        </a:rPr>
                        <a:t>onze</a:t>
                      </a:r>
                      <a:endParaRPr lang="nl-NL" sz="1300" b="0" i="0">
                        <a:solidFill>
                          <a:srgbClr val="4D4E4C"/>
                        </a:solidFill>
                        <a:effectLst/>
                        <a:latin typeface="merriweather_sansregular"/>
                      </a:endParaRPr>
                    </a:p>
                  </a:txBody>
                  <a:tcPr marL="69324" marR="69324" marT="103986" marB="103986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290204"/>
                  </a:ext>
                </a:extLst>
              </a:tr>
              <a:tr h="684830">
                <a:tc>
                  <a:txBody>
                    <a:bodyPr/>
                    <a:lstStyle/>
                    <a:p>
                      <a:pPr fontAlgn="ctr"/>
                      <a:r>
                        <a:rPr lang="nl-NL" sz="1300" b="0" i="0" dirty="0">
                          <a:solidFill>
                            <a:srgbClr val="4D4E4C"/>
                          </a:solidFill>
                          <a:effectLst/>
                          <a:latin typeface="merriweather_sansitalic"/>
                        </a:rPr>
                        <a:t>2e persoon meervoud</a:t>
                      </a:r>
                      <a:endParaRPr lang="nl-NL" sz="1300" b="0" i="0" dirty="0">
                        <a:solidFill>
                          <a:srgbClr val="4D4E4C"/>
                        </a:solidFill>
                        <a:effectLst/>
                        <a:latin typeface="merriweather_sansregular"/>
                      </a:endParaRPr>
                    </a:p>
                  </a:txBody>
                  <a:tcPr marL="69324" marR="69324" marT="103986" marB="103986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AFB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nl-NL" sz="1300" b="0" i="0">
                          <a:solidFill>
                            <a:srgbClr val="4D4E4C"/>
                          </a:solidFill>
                          <a:effectLst/>
                          <a:latin typeface="merriweather_sansitalic"/>
                        </a:rPr>
                        <a:t>jullie, je, uw</a:t>
                      </a:r>
                      <a:endParaRPr lang="nl-NL" sz="1300" b="0" i="0">
                        <a:solidFill>
                          <a:srgbClr val="4D4E4C"/>
                        </a:solidFill>
                        <a:effectLst/>
                        <a:latin typeface="merriweather_sansregular"/>
                      </a:endParaRPr>
                    </a:p>
                  </a:txBody>
                  <a:tcPr marL="69324" marR="69324" marT="103986" marB="103986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AFB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nl-NL" sz="1300" b="0" i="0">
                          <a:solidFill>
                            <a:srgbClr val="4D4E4C"/>
                          </a:solidFill>
                          <a:effectLst/>
                          <a:latin typeface="merriweather_sansitalic"/>
                        </a:rPr>
                        <a:t>*, uwe</a:t>
                      </a:r>
                      <a:endParaRPr lang="nl-NL" sz="1300" b="0" i="0">
                        <a:solidFill>
                          <a:srgbClr val="4D4E4C"/>
                        </a:solidFill>
                        <a:effectLst/>
                        <a:latin typeface="merriweather_sansregular"/>
                      </a:endParaRPr>
                    </a:p>
                  </a:txBody>
                  <a:tcPr marL="69324" marR="69324" marT="103986" marB="103986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127163"/>
                  </a:ext>
                </a:extLst>
              </a:tr>
              <a:tr h="684830">
                <a:tc>
                  <a:txBody>
                    <a:bodyPr/>
                    <a:lstStyle/>
                    <a:p>
                      <a:pPr fontAlgn="ctr"/>
                      <a:r>
                        <a:rPr lang="nl-NL" sz="1300" b="0" i="0">
                          <a:solidFill>
                            <a:srgbClr val="4D4E4C"/>
                          </a:solidFill>
                          <a:effectLst/>
                          <a:latin typeface="merriweather_sansitalic"/>
                        </a:rPr>
                        <a:t>3e persoon meervoud</a:t>
                      </a:r>
                      <a:endParaRPr lang="nl-NL" sz="1300" b="0" i="0">
                        <a:solidFill>
                          <a:srgbClr val="4D4E4C"/>
                        </a:solidFill>
                        <a:effectLst/>
                        <a:latin typeface="merriweather_sansregular"/>
                      </a:endParaRPr>
                    </a:p>
                  </a:txBody>
                  <a:tcPr marL="69324" marR="69324" marT="103986" marB="103986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AFB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nl-NL" sz="1300" b="0" i="0">
                          <a:solidFill>
                            <a:srgbClr val="4D4E4C"/>
                          </a:solidFill>
                          <a:effectLst/>
                          <a:latin typeface="merriweather_sansitalic"/>
                        </a:rPr>
                        <a:t>hun</a:t>
                      </a:r>
                      <a:endParaRPr lang="nl-NL" sz="1300" b="0" i="0">
                        <a:solidFill>
                          <a:srgbClr val="4D4E4C"/>
                        </a:solidFill>
                        <a:effectLst/>
                        <a:latin typeface="merriweather_sansregular"/>
                      </a:endParaRPr>
                    </a:p>
                  </a:txBody>
                  <a:tcPr marL="69324" marR="69324" marT="103986" marB="103986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AFB"/>
                    </a:solidFill>
                  </a:tcPr>
                </a:tc>
                <a:tc>
                  <a:txBody>
                    <a:bodyPr/>
                    <a:lstStyle/>
                    <a:p>
                      <a:pPr fontAlgn="ctr"/>
                      <a:r>
                        <a:rPr lang="nl-NL" sz="1300" b="0" i="0" dirty="0">
                          <a:solidFill>
                            <a:srgbClr val="4D4E4C"/>
                          </a:solidFill>
                          <a:effectLst/>
                          <a:latin typeface="merriweather_sansitalic"/>
                        </a:rPr>
                        <a:t>hunne</a:t>
                      </a:r>
                      <a:endParaRPr lang="nl-NL" sz="1300" b="0" i="0" dirty="0">
                        <a:solidFill>
                          <a:srgbClr val="4D4E4C"/>
                        </a:solidFill>
                        <a:effectLst/>
                        <a:latin typeface="merriweather_sansregular"/>
                      </a:endParaRPr>
                    </a:p>
                  </a:txBody>
                  <a:tcPr marL="69324" marR="69324" marT="103986" marB="103986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999050"/>
                  </a:ext>
                </a:extLst>
              </a:tr>
            </a:tbl>
          </a:graphicData>
        </a:graphic>
      </p:graphicFrame>
      <p:sp>
        <p:nvSpPr>
          <p:cNvPr id="5" name="Tekstvak 4">
            <a:extLst>
              <a:ext uri="{FF2B5EF4-FFF2-40B4-BE49-F238E27FC236}">
                <a16:creationId xmlns:a16="http://schemas.microsoft.com/office/drawing/2014/main" id="{8D8BBD7B-3886-A840-988A-B749B2ADB457}"/>
              </a:ext>
            </a:extLst>
          </p:cNvPr>
          <p:cNvSpPr txBox="1"/>
          <p:nvPr/>
        </p:nvSpPr>
        <p:spPr>
          <a:xfrm>
            <a:off x="6761746" y="3429000"/>
            <a:ext cx="46923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Je bent </a:t>
            </a:r>
            <a:r>
              <a:rPr lang="nl-NL" b="1" dirty="0"/>
              <a:t>mijn</a:t>
            </a:r>
            <a:r>
              <a:rPr lang="nl-NL" dirty="0"/>
              <a:t> vriend.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Dit is </a:t>
            </a:r>
            <a:r>
              <a:rPr lang="nl-NL" b="1" dirty="0"/>
              <a:t>uw</a:t>
            </a:r>
            <a:r>
              <a:rPr lang="nl-NL" dirty="0"/>
              <a:t> tas.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Dat is </a:t>
            </a:r>
            <a:r>
              <a:rPr lang="nl-NL" b="1" dirty="0"/>
              <a:t>mijn</a:t>
            </a:r>
            <a:r>
              <a:rPr lang="nl-NL" dirty="0"/>
              <a:t> mobiel.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Dit is </a:t>
            </a:r>
            <a:r>
              <a:rPr lang="nl-NL" b="1" dirty="0"/>
              <a:t>jullie </a:t>
            </a:r>
            <a:r>
              <a:rPr lang="nl-NL" dirty="0"/>
              <a:t>klas.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Daar is </a:t>
            </a:r>
            <a:r>
              <a:rPr lang="nl-NL" b="1" dirty="0"/>
              <a:t>hun</a:t>
            </a:r>
            <a:r>
              <a:rPr lang="nl-NL" dirty="0"/>
              <a:t> moeder.</a:t>
            </a:r>
          </a:p>
        </p:txBody>
      </p:sp>
    </p:spTree>
    <p:extLst>
      <p:ext uri="{BB962C8B-B14F-4D97-AF65-F5344CB8AC3E}">
        <p14:creationId xmlns:p14="http://schemas.microsoft.com/office/powerpoint/2010/main" val="4340995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ut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Houttype</Template>
  <TotalTime>186</TotalTime>
  <Words>894</Words>
  <Application>Microsoft Macintosh PowerPoint</Application>
  <PresentationFormat>Breedbeeld</PresentationFormat>
  <Paragraphs>221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4" baseType="lpstr">
      <vt:lpstr>Al Tarikh</vt:lpstr>
      <vt:lpstr>Arial</vt:lpstr>
      <vt:lpstr>Calibri</vt:lpstr>
      <vt:lpstr>merriweather_sansitalic</vt:lpstr>
      <vt:lpstr>merriweather_sansregular</vt:lpstr>
      <vt:lpstr>Rockwell</vt:lpstr>
      <vt:lpstr>Rockwell Condensed</vt:lpstr>
      <vt:lpstr>Rockwell Extra Bold</vt:lpstr>
      <vt:lpstr>Wingdings</vt:lpstr>
      <vt:lpstr>Houttype</vt:lpstr>
      <vt:lpstr>Nederlands, woordsoorten vervolg</vt:lpstr>
      <vt:lpstr>agenda</vt:lpstr>
      <vt:lpstr>PowerPoint-presentatie</vt:lpstr>
      <vt:lpstr>PowerPoint-presentatie</vt:lpstr>
      <vt:lpstr>Antwoorden 4</vt:lpstr>
      <vt:lpstr>Antwoorden 5 bijvoeglijke nw en voorzetsels</vt:lpstr>
      <vt:lpstr>Persvnw gebruik je voor o, lv en mv</vt:lpstr>
      <vt:lpstr>voorbeelden</vt:lpstr>
      <vt:lpstr>Bezittelijk voornaamwoord: van iemand</vt:lpstr>
      <vt:lpstr>PowerPoint-presentatie</vt:lpstr>
      <vt:lpstr>PowerPoint-presentatie</vt:lpstr>
      <vt:lpstr>PowerPoint-presentatie</vt:lpstr>
      <vt:lpstr>Antwoorden 6</vt:lpstr>
      <vt:lpstr>PowerPoint-presentatie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Nederlands, woordsoorten vervolg</dc:title>
  <dc:creator>Josje Kuenen</dc:creator>
  <cp:lastModifiedBy>Josje Kuenen</cp:lastModifiedBy>
  <cp:revision>13</cp:revision>
  <dcterms:created xsi:type="dcterms:W3CDTF">2020-11-05T17:23:21Z</dcterms:created>
  <dcterms:modified xsi:type="dcterms:W3CDTF">2020-11-08T12:21:28Z</dcterms:modified>
</cp:coreProperties>
</file>