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4" r:id="rId6"/>
    <p:sldId id="261" r:id="rId7"/>
    <p:sldId id="260" r:id="rId8"/>
    <p:sldId id="262" r:id="rId9"/>
    <p:sldId id="263" r:id="rId10"/>
    <p:sldId id="265"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47"/>
    <p:restoredTop sz="94693"/>
  </p:normalViewPr>
  <p:slideViewPr>
    <p:cSldViewPr snapToGrid="0" snapToObjects="1" showGuides="1">
      <p:cViewPr varScale="1">
        <p:scale>
          <a:sx n="106" d="100"/>
          <a:sy n="106" d="100"/>
        </p:scale>
        <p:origin x="208" y="23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nl-NL"/>
              <a:t>Klik om stijl te bewerken</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F7AFFB9B-9FB8-469E-96F9-4D32314110B6}" type="datetimeFigureOut">
              <a:rPr lang="en-US" dirty="0"/>
              <a:t>10/23/20</a:t>
            </a:fld>
            <a:endParaRPr lang="en-US" dirty="0"/>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dirty="0"/>
              <a:pPr/>
              <a:t>‹nr.›</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
Tweede niveau
Derde niveau
Vierde niveau
Vijfde niveau</a:t>
            </a:r>
            <a:endParaRPr lang="en-US" dirty="0"/>
          </a:p>
        </p:txBody>
      </p:sp>
      <p:sp>
        <p:nvSpPr>
          <p:cNvPr id="5" name="Date Placeholder 4"/>
          <p:cNvSpPr>
            <a:spLocks noGrp="1"/>
          </p:cNvSpPr>
          <p:nvPr>
            <p:ph type="dt" sz="half" idx="10"/>
          </p:nvPr>
        </p:nvSpPr>
        <p:spPr/>
        <p:txBody>
          <a:bodyPr/>
          <a:lstStyle/>
          <a:p>
            <a:fld id="{341D2AC3-6A0B-4169-B1EA-E3AE8B351BDD}" type="datetimeFigureOut">
              <a:rPr lang="en-US" dirty="0"/>
              <a:t>10/23/20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nl-NL"/>
              <a:t>Klik om stijl te bewerken</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
Tweede niveau
Derde niveau
Vierde niveau
Vijfde niveau</a:t>
            </a:r>
            <a:endParaRPr lang="en-US" dirty="0"/>
          </a:p>
        </p:txBody>
      </p:sp>
      <p:sp>
        <p:nvSpPr>
          <p:cNvPr id="5" name="Date Placeholder 4"/>
          <p:cNvSpPr>
            <a:spLocks noGrp="1"/>
          </p:cNvSpPr>
          <p:nvPr>
            <p:ph type="dt" sz="half" idx="10"/>
          </p:nvPr>
        </p:nvSpPr>
        <p:spPr/>
        <p:txBody>
          <a:bodyPr/>
          <a:lstStyle/>
          <a:p>
            <a:fld id="{DD4B9363-8B87-41B7-9F8E-64519CBB8F34}" type="datetimeFigureOut">
              <a:rPr lang="en-US" dirty="0"/>
              <a:t>10/23/20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nl-NL"/>
              <a:t>Klik om stijl te bewerken</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
Tweede niveau
Derde niveau
Vierde niveau
Vijfde niveau</a:t>
            </a:r>
            <a:endParaRPr lang="en-US" dirty="0"/>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
Tweede niveau
Derde niveau
Vierde niveau
Vijfde niveau</a:t>
            </a:r>
            <a:endParaRPr lang="en-US" dirty="0"/>
          </a:p>
        </p:txBody>
      </p:sp>
      <p:sp>
        <p:nvSpPr>
          <p:cNvPr id="5" name="Date Placeholder 4"/>
          <p:cNvSpPr>
            <a:spLocks noGrp="1"/>
          </p:cNvSpPr>
          <p:nvPr>
            <p:ph type="dt" sz="half" idx="10"/>
          </p:nvPr>
        </p:nvSpPr>
        <p:spPr/>
        <p:txBody>
          <a:bodyPr/>
          <a:lstStyle/>
          <a:p>
            <a:fld id="{EAEF5746-5284-4951-9F37-7AE924EDBCB7}" type="datetimeFigureOut">
              <a:rPr lang="en-US" dirty="0"/>
              <a:t>10/23/20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nl-NL"/>
              <a:t>Klik om stijl te bewerken</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
Tweede niveau
Derde niveau
Vierde niveau
Vijfde niveau</a:t>
            </a:r>
            <a:endParaRPr lang="en-US" dirty="0"/>
          </a:p>
        </p:txBody>
      </p:sp>
      <p:sp>
        <p:nvSpPr>
          <p:cNvPr id="5" name="Date Placeholder 4"/>
          <p:cNvSpPr>
            <a:spLocks noGrp="1"/>
          </p:cNvSpPr>
          <p:nvPr>
            <p:ph type="dt" sz="half" idx="10"/>
          </p:nvPr>
        </p:nvSpPr>
        <p:spPr/>
        <p:txBody>
          <a:bodyPr/>
          <a:lstStyle/>
          <a:p>
            <a:fld id="{02398B29-7265-4A65-A2A4-6703C057B7C1}" type="datetimeFigureOut">
              <a:rPr lang="en-US" dirty="0"/>
              <a:t>10/23/20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nl-NL"/>
              <a:t>Klik om stijl te bewerken</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
Tweede niveau
Derde niveau
Vierde niveau
Vijfde niveau</a:t>
            </a:r>
            <a:endParaRPr lang="en-US" dirty="0"/>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
Tweede niveau
Derde niveau
Vierde niveau
Vijfde niveau</a:t>
            </a:r>
            <a:endParaRPr lang="en-US" dirty="0"/>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
Tweede niveau
Derde niveau
Vierde niveau
Vijfde niveau</a:t>
            </a:r>
            <a:endParaRPr lang="en-US" dirty="0"/>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
Tweede niveau
Derde niveau
Vierde niveau
Vijfde niveau</a:t>
            </a:r>
            <a:endParaRPr lang="en-US" dirty="0"/>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
Tweede niveau
Derde niveau
Vierde niveau
Vijfde niveau</a:t>
            </a:r>
            <a:endParaRPr lang="en-US" dirty="0"/>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
Tweede niveau
Derde niveau
Vierde niveau
Vijfde niveau</a:t>
            </a:r>
            <a:endParaRPr lang="en-US" dirty="0"/>
          </a:p>
        </p:txBody>
      </p:sp>
      <p:sp>
        <p:nvSpPr>
          <p:cNvPr id="3" name="Date Placeholder 2"/>
          <p:cNvSpPr>
            <a:spLocks noGrp="1"/>
          </p:cNvSpPr>
          <p:nvPr>
            <p:ph type="dt" sz="half" idx="10"/>
          </p:nvPr>
        </p:nvSpPr>
        <p:spPr/>
        <p:txBody>
          <a:bodyPr/>
          <a:lstStyle/>
          <a:p>
            <a:fld id="{28FBA082-94DF-4C4B-A041-6624924AB0A8}" type="datetimeFigureOut">
              <a:rPr lang="en-US" dirty="0"/>
              <a:t>10/23/20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nl-NL"/>
              <a:t>Klik om stijl te bewerken</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
Tweede niveau
Derde niveau
Vierde niveau
Vijfde niveau</a:t>
            </a:r>
            <a:endParaRPr lang="en-US" dirty="0"/>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
Tweede niveau
Derde niveau
Vierde niveau
Vijfde niveau</a:t>
            </a:r>
            <a:endParaRPr lang="en-US" dirty="0"/>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
Tweede niveau
Derde niveau
Vierde niveau
Vijfde niveau</a:t>
            </a:r>
            <a:endParaRPr lang="en-US" dirty="0"/>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
Tweede niveau
Derde niveau
Vierde niveau
Vijfde niveau</a:t>
            </a:r>
            <a:endParaRPr lang="en-US" dirty="0"/>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
Tweede niveau
Derde niveau
Vierde niveau
Vijfde niveau</a:t>
            </a:r>
            <a:endParaRPr lang="en-US" dirty="0"/>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
Tweede niveau
Derde niveau
Vierde niveau
Vijfde niveau</a:t>
            </a:r>
            <a:endParaRPr lang="en-US" dirty="0"/>
          </a:p>
        </p:txBody>
      </p:sp>
      <p:sp>
        <p:nvSpPr>
          <p:cNvPr id="3" name="Date Placeholder 2"/>
          <p:cNvSpPr>
            <a:spLocks noGrp="1"/>
          </p:cNvSpPr>
          <p:nvPr>
            <p:ph type="dt" sz="half" idx="10"/>
          </p:nvPr>
        </p:nvSpPr>
        <p:spPr/>
        <p:txBody>
          <a:bodyPr/>
          <a:lstStyle/>
          <a:p>
            <a:fld id="{B27686C4-3AB5-4E0C-86CA-FB108C350AA9}" type="datetimeFigureOut">
              <a:rPr lang="en-US" dirty="0"/>
              <a:t>10/23/20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nl-NL"/>
              <a:t>Klik om stijl te bewerken</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10"/>
          </p:nvPr>
        </p:nvSpPr>
        <p:spPr/>
        <p:txBody>
          <a:bodyPr/>
          <a:lstStyle/>
          <a:p>
            <a:fld id="{49FF1211-4E0C-4AB3-B04F-585959BDAFE8}" type="datetimeFigureOut">
              <a:rPr lang="en-US" dirty="0"/>
              <a:t>10/23/20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nl-NL"/>
              <a:t>Klik om stijl te bewerken</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10"/>
          </p:nvPr>
        </p:nvSpPr>
        <p:spPr/>
        <p:txBody>
          <a:bodyPr/>
          <a:lstStyle/>
          <a:p>
            <a:fld id="{28BDECAF-D3BE-4069-9C78-642ECCD01477}" type="datetimeFigureOut">
              <a:rPr lang="en-US" dirty="0"/>
              <a:t>10/23/20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dirty="0"/>
              <a:t>10/23/20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nl-NL"/>
              <a:t>Klik om stijl te bewerken</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10"/>
          </p:nvPr>
        </p:nvSpPr>
        <p:spPr/>
        <p:txBody>
          <a:bodyPr/>
          <a:lstStyle/>
          <a:p>
            <a:fld id="{0F7F47CF-67C9-420C-80A5-E2069FF0C2DF}" type="datetimeFigureOut">
              <a:rPr lang="en-US" dirty="0"/>
              <a:t>10/23/20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nl-NL"/>
              <a:t>Klik om stijl te bewerken</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nl-NL"/>
              <a:t>Tekststijl van het model bewerken
Tweede niveau
Derde niveau
Vierde niveau
Vijfde niveau</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nl-NL"/>
              <a:t>Tekststijl van het model bewerken
Tweede niveau
Derde niveau
Vierde niveau
Vijfde niveau</a:t>
            </a:r>
            <a:endParaRPr lang="en-US" dirty="0"/>
          </a:p>
        </p:txBody>
      </p:sp>
      <p:sp>
        <p:nvSpPr>
          <p:cNvPr id="5" name="Date Placeholder 4"/>
          <p:cNvSpPr>
            <a:spLocks noGrp="1"/>
          </p:cNvSpPr>
          <p:nvPr>
            <p:ph type="dt" sz="half" idx="10"/>
          </p:nvPr>
        </p:nvSpPr>
        <p:spPr/>
        <p:txBody>
          <a:bodyPr/>
          <a:lstStyle/>
          <a:p>
            <a:fld id="{AE22DC73-F065-42F5-A9F2-D90B2E42A0B3}" type="datetimeFigureOut">
              <a:rPr lang="en-US" dirty="0"/>
              <a:t>10/23/20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nl-NL"/>
              <a:t>Klik om stijl te bewerken</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
Tweede niveau
Derde niveau
Vierde niveau
Vijfde niveau</a:t>
            </a:r>
            <a:endParaRPr lang="en-US" dirty="0"/>
          </a:p>
        </p:txBody>
      </p:sp>
      <p:sp>
        <p:nvSpPr>
          <p:cNvPr id="12" name="Content Placeholder 3"/>
          <p:cNvSpPr>
            <a:spLocks noGrp="1"/>
          </p:cNvSpPr>
          <p:nvPr>
            <p:ph sz="quarter" idx="13"/>
          </p:nvPr>
        </p:nvSpPr>
        <p:spPr>
          <a:xfrm>
            <a:off x="685802" y="2861733"/>
            <a:ext cx="5088712" cy="2512852"/>
          </a:xfrm>
        </p:spPr>
        <p:txBody>
          <a:bodyPr anchor="t"/>
          <a:lstStyle/>
          <a:p>
            <a:pPr lvl="0"/>
            <a:r>
              <a:rPr lang="nl-NL"/>
              <a:t>Tekststijl van het model bewerken
Tweede niveau
Derde niveau
Vierde niveau
Vijfde niveau</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
Tweede niveau
Derde niveau
Vierde niveau
Vijfde niveau</a:t>
            </a:r>
            <a:endParaRPr lang="en-US" dirty="0"/>
          </a:p>
        </p:txBody>
      </p:sp>
      <p:sp>
        <p:nvSpPr>
          <p:cNvPr id="13" name="Content Placeholder 5"/>
          <p:cNvSpPr>
            <a:spLocks noGrp="1"/>
          </p:cNvSpPr>
          <p:nvPr>
            <p:ph sz="quarter" idx="14"/>
          </p:nvPr>
        </p:nvSpPr>
        <p:spPr>
          <a:xfrm>
            <a:off x="5993969" y="2861733"/>
            <a:ext cx="5088713" cy="2512852"/>
          </a:xfrm>
        </p:spPr>
        <p:txBody>
          <a:bodyPr anchor="t"/>
          <a:lstStyle/>
          <a:p>
            <a:pPr lvl="0"/>
            <a:r>
              <a:rPr lang="nl-NL"/>
              <a:t>Tekststijl van het model bewerken
Tweede niveau
Derde niveau
Vierde niveau
Vijfde niveau</a:t>
            </a:r>
            <a:endParaRPr lang="en-US" dirty="0"/>
          </a:p>
        </p:txBody>
      </p:sp>
      <p:sp>
        <p:nvSpPr>
          <p:cNvPr id="7" name="Date Placeholder 6"/>
          <p:cNvSpPr>
            <a:spLocks noGrp="1"/>
          </p:cNvSpPr>
          <p:nvPr>
            <p:ph type="dt" sz="half" idx="10"/>
          </p:nvPr>
        </p:nvSpPr>
        <p:spPr/>
        <p:txBody>
          <a:bodyPr/>
          <a:lstStyle/>
          <a:p>
            <a:fld id="{76BEA702-9B29-41CC-9BCC-3DF8A0D379FE}" type="datetimeFigureOut">
              <a:rPr lang="en-US" dirty="0"/>
              <a:t>10/23/20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097649AC-CB8F-4FF1-9A34-5861C74DD0A7}" type="datetimeFigureOut">
              <a:rPr lang="en-US" dirty="0"/>
              <a:t>10/23/20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dirty="0"/>
              <a:t>10/23/20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nl-NL"/>
              <a:t>Klik om stijl te bewerken</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nl-NL"/>
              <a:t>Tekststijl van het model bewerken
Tweede niveau
Derde niveau
Vierde niveau
Vijfde niveau</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
Tweede niveau
Derde niveau
Vierde niveau
Vijfde niveau</a:t>
            </a:r>
            <a:endParaRPr lang="en-US" dirty="0"/>
          </a:p>
        </p:txBody>
      </p:sp>
      <p:sp>
        <p:nvSpPr>
          <p:cNvPr id="5" name="Date Placeholder 4"/>
          <p:cNvSpPr>
            <a:spLocks noGrp="1"/>
          </p:cNvSpPr>
          <p:nvPr>
            <p:ph type="dt" sz="half" idx="10"/>
          </p:nvPr>
        </p:nvSpPr>
        <p:spPr/>
        <p:txBody>
          <a:bodyPr/>
          <a:lstStyle/>
          <a:p>
            <a:fld id="{50C3BFE2-83B7-4B0A-B9D3-AB28331082B3}" type="datetimeFigureOut">
              <a:rPr lang="en-US" dirty="0"/>
              <a:t>10/23/20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nl-NL"/>
              <a:t>Klik om stijl te bewerken</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
Tweede niveau
Derde niveau
Vierde niveau
Vijfde niveau</a:t>
            </a:r>
            <a:endParaRPr lang="en-US" dirty="0"/>
          </a:p>
        </p:txBody>
      </p:sp>
      <p:sp>
        <p:nvSpPr>
          <p:cNvPr id="5" name="Date Placeholder 4"/>
          <p:cNvSpPr>
            <a:spLocks noGrp="1"/>
          </p:cNvSpPr>
          <p:nvPr>
            <p:ph type="dt" sz="half" idx="10"/>
          </p:nvPr>
        </p:nvSpPr>
        <p:spPr/>
        <p:txBody>
          <a:bodyPr/>
          <a:lstStyle/>
          <a:p>
            <a:fld id="{12EF78E3-FDA3-4D28-AAA2-0B81F349A39D}" type="datetimeFigureOut">
              <a:rPr lang="en-US" dirty="0"/>
              <a:t>10/23/20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C35BB1C6-BF8F-4481-8AB2-603A1C8A906A}" type="datetimeFigureOut">
              <a:rPr lang="en-US" dirty="0"/>
              <a:t>10/23/20</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6D22F896-40B5-4ADD-8801-0D06FADFA095}"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benoceanantic.page.link/jdF1"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676CEE-97F8-ED4F-9AD4-CEF987C00E37}"/>
              </a:ext>
            </a:extLst>
          </p:cNvPr>
          <p:cNvSpPr>
            <a:spLocks noGrp="1"/>
          </p:cNvSpPr>
          <p:nvPr>
            <p:ph type="ctrTitle"/>
          </p:nvPr>
        </p:nvSpPr>
        <p:spPr/>
        <p:txBody>
          <a:bodyPr/>
          <a:lstStyle/>
          <a:p>
            <a:r>
              <a:rPr lang="nl-NL" dirty="0"/>
              <a:t>Nederlands, havo 2</a:t>
            </a:r>
          </a:p>
        </p:txBody>
      </p:sp>
      <p:sp>
        <p:nvSpPr>
          <p:cNvPr id="3" name="Ondertitel 2">
            <a:extLst>
              <a:ext uri="{FF2B5EF4-FFF2-40B4-BE49-F238E27FC236}">
                <a16:creationId xmlns:a16="http://schemas.microsoft.com/office/drawing/2014/main" id="{1B77CEF4-06EE-7441-99BB-C9D6E8955031}"/>
              </a:ext>
            </a:extLst>
          </p:cNvPr>
          <p:cNvSpPr>
            <a:spLocks noGrp="1"/>
          </p:cNvSpPr>
          <p:nvPr>
            <p:ph type="subTitle" idx="1"/>
          </p:nvPr>
        </p:nvSpPr>
        <p:spPr/>
        <p:txBody>
          <a:bodyPr/>
          <a:lstStyle/>
          <a:p>
            <a:r>
              <a:rPr lang="nl-NL" dirty="0"/>
              <a:t>Josje Kuenen</a:t>
            </a:r>
          </a:p>
        </p:txBody>
      </p:sp>
    </p:spTree>
    <p:extLst>
      <p:ext uri="{BB962C8B-B14F-4D97-AF65-F5344CB8AC3E}">
        <p14:creationId xmlns:p14="http://schemas.microsoft.com/office/powerpoint/2010/main" val="1899115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E99FE2-CA4A-E24C-837B-FAC067399BF1}"/>
              </a:ext>
            </a:extLst>
          </p:cNvPr>
          <p:cNvSpPr>
            <a:spLocks noGrp="1"/>
          </p:cNvSpPr>
          <p:nvPr>
            <p:ph type="title"/>
          </p:nvPr>
        </p:nvSpPr>
        <p:spPr/>
        <p:txBody>
          <a:bodyPr/>
          <a:lstStyle/>
          <a:p>
            <a:r>
              <a:rPr lang="nl-NL" dirty="0"/>
              <a:t>Huiswerk</a:t>
            </a:r>
          </a:p>
        </p:txBody>
      </p:sp>
      <p:sp>
        <p:nvSpPr>
          <p:cNvPr id="3" name="Tekstvak 2">
            <a:extLst>
              <a:ext uri="{FF2B5EF4-FFF2-40B4-BE49-F238E27FC236}">
                <a16:creationId xmlns:a16="http://schemas.microsoft.com/office/drawing/2014/main" id="{8611DB32-6051-ED42-92A1-D92B01DA2E08}"/>
              </a:ext>
            </a:extLst>
          </p:cNvPr>
          <p:cNvSpPr txBox="1"/>
          <p:nvPr/>
        </p:nvSpPr>
        <p:spPr>
          <a:xfrm>
            <a:off x="878305" y="2502568"/>
            <a:ext cx="7114896" cy="646331"/>
          </a:xfrm>
          <a:prstGeom prst="rect">
            <a:avLst/>
          </a:prstGeom>
          <a:noFill/>
        </p:spPr>
        <p:txBody>
          <a:bodyPr wrap="none" rtlCol="0">
            <a:spAutoFit/>
          </a:bodyPr>
          <a:lstStyle/>
          <a:p>
            <a:r>
              <a:rPr lang="nl-NL" dirty="0"/>
              <a:t>Maken oefening 8,  p. 57.</a:t>
            </a:r>
          </a:p>
          <a:p>
            <a:r>
              <a:rPr lang="nl-NL" dirty="0"/>
              <a:t>Let op: schrijf het onder elkaar in je schrift, niet boven de tekst in het boek.</a:t>
            </a:r>
          </a:p>
        </p:txBody>
      </p:sp>
    </p:spTree>
    <p:extLst>
      <p:ext uri="{BB962C8B-B14F-4D97-AF65-F5344CB8AC3E}">
        <p14:creationId xmlns:p14="http://schemas.microsoft.com/office/powerpoint/2010/main" val="3468756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D940E5-E82D-114C-8720-FD4E20C1E9FB}"/>
              </a:ext>
            </a:extLst>
          </p:cNvPr>
          <p:cNvSpPr>
            <a:spLocks noGrp="1"/>
          </p:cNvSpPr>
          <p:nvPr>
            <p:ph type="title"/>
          </p:nvPr>
        </p:nvSpPr>
        <p:spPr/>
        <p:txBody>
          <a:bodyPr/>
          <a:lstStyle/>
          <a:p>
            <a:r>
              <a:rPr lang="nl-NL" dirty="0"/>
              <a:t>Grammatica, waarom?</a:t>
            </a:r>
          </a:p>
        </p:txBody>
      </p:sp>
      <p:sp>
        <p:nvSpPr>
          <p:cNvPr id="3" name="Tijdelijke aanduiding voor inhoud 2">
            <a:extLst>
              <a:ext uri="{FF2B5EF4-FFF2-40B4-BE49-F238E27FC236}">
                <a16:creationId xmlns:a16="http://schemas.microsoft.com/office/drawing/2014/main" id="{85ACB205-2418-104E-BF74-B92E9DE4E35A}"/>
              </a:ext>
            </a:extLst>
          </p:cNvPr>
          <p:cNvSpPr>
            <a:spLocks noGrp="1"/>
          </p:cNvSpPr>
          <p:nvPr>
            <p:ph sz="quarter" idx="13"/>
          </p:nvPr>
        </p:nvSpPr>
        <p:spPr/>
        <p:txBody>
          <a:bodyPr/>
          <a:lstStyle/>
          <a:p>
            <a:r>
              <a:rPr lang="nl-NL" dirty="0"/>
              <a:t>Om foutloos te schrijven en spreken</a:t>
            </a:r>
          </a:p>
          <a:p>
            <a:r>
              <a:rPr lang="nl-NL" dirty="0"/>
              <a:t>Later ga je Facturen,  rapporten,  verzoekschriften schrijven</a:t>
            </a:r>
          </a:p>
          <a:p>
            <a:r>
              <a:rPr lang="nl-NL" dirty="0"/>
              <a:t>Foutloos Nederlands ondersteunt je betrouwbare imago!</a:t>
            </a:r>
          </a:p>
        </p:txBody>
      </p:sp>
      <p:pic>
        <p:nvPicPr>
          <p:cNvPr id="4" name="Afbeelding 3">
            <a:extLst>
              <a:ext uri="{FF2B5EF4-FFF2-40B4-BE49-F238E27FC236}">
                <a16:creationId xmlns:a16="http://schemas.microsoft.com/office/drawing/2014/main" id="{7BCEF84A-8DE6-554B-B5FD-7864E910491B}"/>
              </a:ext>
            </a:extLst>
          </p:cNvPr>
          <p:cNvPicPr>
            <a:picLocks noChangeAspect="1"/>
          </p:cNvPicPr>
          <p:nvPr/>
        </p:nvPicPr>
        <p:blipFill>
          <a:blip r:embed="rId2"/>
          <a:stretch>
            <a:fillRect/>
          </a:stretch>
        </p:blipFill>
        <p:spPr>
          <a:xfrm>
            <a:off x="7916779" y="84222"/>
            <a:ext cx="3489158" cy="5430596"/>
          </a:xfrm>
          <a:prstGeom prst="rect">
            <a:avLst/>
          </a:prstGeom>
        </p:spPr>
      </p:pic>
    </p:spTree>
    <p:extLst>
      <p:ext uri="{BB962C8B-B14F-4D97-AF65-F5344CB8AC3E}">
        <p14:creationId xmlns:p14="http://schemas.microsoft.com/office/powerpoint/2010/main" val="2240119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864094-62A4-6645-BAC3-80A64E25512D}"/>
              </a:ext>
            </a:extLst>
          </p:cNvPr>
          <p:cNvSpPr>
            <a:spLocks noGrp="1"/>
          </p:cNvSpPr>
          <p:nvPr>
            <p:ph type="title" idx="4294967295"/>
          </p:nvPr>
        </p:nvSpPr>
        <p:spPr>
          <a:xfrm>
            <a:off x="419518" y="343014"/>
            <a:ext cx="10396538" cy="1152525"/>
          </a:xfrm>
        </p:spPr>
        <p:txBody>
          <a:bodyPr/>
          <a:lstStyle/>
          <a:p>
            <a:r>
              <a:rPr lang="nl-NL" dirty="0"/>
              <a:t>Betrouwbaar?</a:t>
            </a:r>
          </a:p>
        </p:txBody>
      </p:sp>
      <p:graphicFrame>
        <p:nvGraphicFramePr>
          <p:cNvPr id="10" name="Tabel 9">
            <a:extLst>
              <a:ext uri="{FF2B5EF4-FFF2-40B4-BE49-F238E27FC236}">
                <a16:creationId xmlns:a16="http://schemas.microsoft.com/office/drawing/2014/main" id="{8FF57D8A-FE75-204B-92AC-68772864F9B9}"/>
              </a:ext>
            </a:extLst>
          </p:cNvPr>
          <p:cNvGraphicFramePr>
            <a:graphicFrameLocks noGrp="1"/>
          </p:cNvGraphicFramePr>
          <p:nvPr/>
        </p:nvGraphicFramePr>
        <p:xfrm>
          <a:off x="2740819" y="2980372"/>
          <a:ext cx="6286500" cy="1478280"/>
        </p:xfrm>
        <a:graphic>
          <a:graphicData uri="http://schemas.openxmlformats.org/drawingml/2006/table">
            <a:tbl>
              <a:tblPr/>
              <a:tblGrid>
                <a:gridCol w="6286500">
                  <a:extLst>
                    <a:ext uri="{9D8B030D-6E8A-4147-A177-3AD203B41FA5}">
                      <a16:colId xmlns:a16="http://schemas.microsoft.com/office/drawing/2014/main" val="3377111960"/>
                    </a:ext>
                  </a:extLst>
                </a:gridCol>
              </a:tblGrid>
              <a:tr h="0">
                <a:tc>
                  <a:txBody>
                    <a:bodyPr/>
                    <a:lstStyle/>
                    <a:p>
                      <a:endParaRPr lang="nl-NL"/>
                    </a:p>
                  </a:txBody>
                  <a:tcPr marL="95250" marR="95250" marT="95250" marB="95250">
                    <a:lnL>
                      <a:noFill/>
                    </a:lnL>
                    <a:lnR>
                      <a:noFill/>
                    </a:lnR>
                    <a:lnT>
                      <a:noFill/>
                    </a:lnT>
                    <a:lnB w="12700" cap="flat" cmpd="sng" algn="ctr">
                      <a:solidFill>
                        <a:srgbClr val="C0CC62"/>
                      </a:solidFill>
                      <a:prstDash val="solid"/>
                      <a:round/>
                      <a:headEnd type="none" w="med" len="med"/>
                      <a:tailEnd type="none" w="med" len="med"/>
                    </a:lnB>
                  </a:tcPr>
                </a:tc>
                <a:extLst>
                  <a:ext uri="{0D108BD9-81ED-4DB2-BD59-A6C34878D82A}">
                    <a16:rowId xmlns:a16="http://schemas.microsoft.com/office/drawing/2014/main" val="2740112722"/>
                  </a:ext>
                </a:extLst>
              </a:tr>
              <a:tr h="95250">
                <a:tc>
                  <a:txBody>
                    <a:bodyPr/>
                    <a:lstStyle/>
                    <a:p>
                      <a:pPr fontAlgn="t"/>
                      <a:endParaRPr lang="nl-NL">
                        <a:effectLst/>
                      </a:endParaRPr>
                    </a:p>
                  </a:txBody>
                  <a:tcPr marL="0" marR="0" marT="0" marB="0">
                    <a:lnL>
                      <a:noFill/>
                    </a:lnL>
                    <a:lnR>
                      <a:noFill/>
                    </a:lnR>
                    <a:lnT w="12700" cap="flat" cmpd="sng" algn="ctr">
                      <a:solidFill>
                        <a:srgbClr val="C0CC62"/>
                      </a:solidFill>
                      <a:prstDash val="solid"/>
                      <a:round/>
                      <a:headEnd type="none" w="med" len="med"/>
                      <a:tailEnd type="none" w="med" len="med"/>
                    </a:lnT>
                    <a:lnB>
                      <a:noFill/>
                    </a:lnB>
                  </a:tcPr>
                </a:tc>
                <a:extLst>
                  <a:ext uri="{0D108BD9-81ED-4DB2-BD59-A6C34878D82A}">
                    <a16:rowId xmlns:a16="http://schemas.microsoft.com/office/drawing/2014/main" val="474354648"/>
                  </a:ext>
                </a:extLst>
              </a:tr>
              <a:tr h="0">
                <a:tc>
                  <a:txBody>
                    <a:bodyPr/>
                    <a:lstStyle/>
                    <a:p>
                      <a:endParaRPr lang="nl-NL"/>
                    </a:p>
                  </a:txBody>
                  <a:tcPr marL="95250" marR="95250" marT="95250" marB="95250">
                    <a:lnL>
                      <a:noFill/>
                    </a:lnL>
                    <a:lnR>
                      <a:noFill/>
                    </a:lnR>
                    <a:lnT>
                      <a:noFill/>
                    </a:lnT>
                    <a:lnB w="12700" cap="flat" cmpd="sng" algn="ctr">
                      <a:solidFill>
                        <a:srgbClr val="E0FCA2"/>
                      </a:solidFill>
                      <a:prstDash val="solid"/>
                      <a:round/>
                      <a:headEnd type="none" w="med" len="med"/>
                      <a:tailEnd type="none" w="med" len="med"/>
                    </a:lnB>
                  </a:tcPr>
                </a:tc>
                <a:extLst>
                  <a:ext uri="{0D108BD9-81ED-4DB2-BD59-A6C34878D82A}">
                    <a16:rowId xmlns:a16="http://schemas.microsoft.com/office/drawing/2014/main" val="1477442333"/>
                  </a:ext>
                </a:extLst>
              </a:tr>
              <a:tr h="95250">
                <a:tc>
                  <a:txBody>
                    <a:bodyPr/>
                    <a:lstStyle/>
                    <a:p>
                      <a:pPr fontAlgn="t"/>
                      <a:endParaRPr lang="nl-NL" dirty="0">
                        <a:effectLst/>
                      </a:endParaRPr>
                    </a:p>
                  </a:txBody>
                  <a:tcPr marL="0" marR="0" marT="0" marB="0">
                    <a:lnL>
                      <a:noFill/>
                    </a:lnL>
                    <a:lnR>
                      <a:noFill/>
                    </a:lnR>
                    <a:lnT w="12700" cap="flat" cmpd="sng" algn="ctr">
                      <a:solidFill>
                        <a:srgbClr val="E0FCA2"/>
                      </a:solidFill>
                      <a:prstDash val="solid"/>
                      <a:round/>
                      <a:headEnd type="none" w="med" len="med"/>
                      <a:tailEnd type="none" w="med" len="med"/>
                    </a:lnT>
                    <a:lnB>
                      <a:noFill/>
                    </a:lnB>
                  </a:tcPr>
                </a:tc>
                <a:extLst>
                  <a:ext uri="{0D108BD9-81ED-4DB2-BD59-A6C34878D82A}">
                    <a16:rowId xmlns:a16="http://schemas.microsoft.com/office/drawing/2014/main" val="1950291568"/>
                  </a:ext>
                </a:extLst>
              </a:tr>
            </a:tbl>
          </a:graphicData>
        </a:graphic>
      </p:graphicFrame>
      <p:sp>
        <p:nvSpPr>
          <p:cNvPr id="11" name="Rectangle 4">
            <a:extLst>
              <a:ext uri="{FF2B5EF4-FFF2-40B4-BE49-F238E27FC236}">
                <a16:creationId xmlns:a16="http://schemas.microsoft.com/office/drawing/2014/main" id="{82A0406F-48D8-FA4F-91F8-8064E4131023}"/>
              </a:ext>
            </a:extLst>
          </p:cNvPr>
          <p:cNvSpPr>
            <a:spLocks noChangeArrowheads="1"/>
          </p:cNvSpPr>
          <p:nvPr/>
        </p:nvSpPr>
        <p:spPr bwMode="auto">
          <a:xfrm>
            <a:off x="419518" y="1606308"/>
            <a:ext cx="9265903" cy="276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400" b="0" i="1" u="none" strike="noStrike" cap="none" normalizeH="0" baseline="0" dirty="0">
                <a:ln>
                  <a:noFill/>
                </a:ln>
                <a:solidFill>
                  <a:srgbClr val="393D47"/>
                </a:solidFill>
                <a:effectLst/>
                <a:latin typeface="Arial" panose="020B0604020202020204" pitchFamily="34" charset="0"/>
                <a:cs typeface="Arial" panose="020B0604020202020204" pitchFamily="34" charset="0"/>
              </a:rPr>
              <a:t>We hebben een nieuwe </a:t>
            </a:r>
            <a:r>
              <a:rPr kumimoji="0" lang="nl-NL" altLang="nl-NL" sz="1400" b="0" i="1" u="none" strike="noStrike" cap="none" normalizeH="0" baseline="0" dirty="0" err="1">
                <a:ln>
                  <a:noFill/>
                </a:ln>
                <a:solidFill>
                  <a:srgbClr val="393D47"/>
                </a:solidFill>
                <a:effectLst/>
                <a:latin typeface="Arial" panose="020B0604020202020204" pitchFamily="34" charset="0"/>
                <a:cs typeface="Arial" panose="020B0604020202020204" pitchFamily="34" charset="0"/>
              </a:rPr>
              <a:t>Bitmining</a:t>
            </a:r>
            <a:r>
              <a:rPr kumimoji="0" lang="nl-NL" altLang="nl-NL" sz="1400" b="0" i="1" u="none" strike="noStrike" cap="none" normalizeH="0" baseline="0" dirty="0">
                <a:ln>
                  <a:noFill/>
                </a:ln>
                <a:solidFill>
                  <a:srgbClr val="393D47"/>
                </a:solidFill>
                <a:effectLst/>
                <a:latin typeface="Arial" panose="020B0604020202020204" pitchFamily="34" charset="0"/>
                <a:cs typeface="Arial" panose="020B0604020202020204" pitchFamily="34" charset="0"/>
              </a:rPr>
              <a:t>-installatie voor je geopend -</a:t>
            </a:r>
            <a:r>
              <a:rPr kumimoji="0" lang="nl-NL" altLang="nl-NL" sz="1400" b="1" i="1" u="none" strike="noStrike" cap="none" normalizeH="0" baseline="0" dirty="0">
                <a:ln>
                  <a:noFill/>
                </a:ln>
                <a:solidFill>
                  <a:srgbClr val="393D47"/>
                </a:solidFill>
                <a:effectLst/>
                <a:latin typeface="Arial" panose="020B0604020202020204" pitchFamily="34" charset="0"/>
                <a:cs typeface="Arial" panose="020B0604020202020204" pitchFamily="34" charset="0"/>
              </a:rPr>
              <a:t> Weet jij wat dat betekend?</a:t>
            </a:r>
            <a:endParaRPr kumimoji="0" lang="nl-NL" altLang="nl-NL"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600" b="1" i="0" u="none" strike="noStrike" cap="none" normalizeH="0" baseline="0" dirty="0">
              <a:ln>
                <a:noFill/>
              </a:ln>
              <a:solidFill>
                <a:srgbClr val="393D47"/>
              </a:solidFill>
              <a:effectLst/>
              <a:latin typeface="American Typewriter" panose="02090604020004020304" pitchFamily="18" charset="77"/>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dirty="0">
                <a:ln>
                  <a:noFill/>
                </a:ln>
                <a:solidFill>
                  <a:srgbClr val="393D47"/>
                </a:solidFill>
                <a:effectLst/>
                <a:latin typeface="American Typewriter" panose="02090604020004020304" pitchFamily="18" charset="77"/>
                <a:cs typeface="Arial" panose="020B0604020202020204" pitchFamily="34" charset="0"/>
              </a:rPr>
              <a:t>Hallo Josje</a:t>
            </a:r>
            <a:endParaRPr kumimoji="0" lang="nl-NL" altLang="nl-NL" sz="1600" b="0" i="0" u="none" strike="noStrike" cap="none" normalizeH="0" baseline="0" dirty="0">
              <a:ln>
                <a:noFill/>
              </a:ln>
              <a:solidFill>
                <a:srgbClr val="393D47"/>
              </a:solidFill>
              <a:effectLst/>
              <a:latin typeface="American Typewriter" panose="02090604020004020304" pitchFamily="18" charset="77"/>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0" i="0" u="none" strike="noStrike" cap="none" normalizeH="0" baseline="0" dirty="0">
                <a:ln>
                  <a:noFill/>
                </a:ln>
                <a:solidFill>
                  <a:srgbClr val="393D47"/>
                </a:solidFill>
                <a:effectLst/>
                <a:latin typeface="American Typewriter" panose="02090604020004020304" pitchFamily="18" charset="77"/>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dirty="0">
                <a:ln>
                  <a:noFill/>
                </a:ln>
                <a:solidFill>
                  <a:srgbClr val="393D47"/>
                </a:solidFill>
                <a:effectLst/>
                <a:latin typeface="American Typewriter" panose="02090604020004020304" pitchFamily="18" charset="77"/>
                <a:cs typeface="Arial" panose="020B0604020202020204" pitchFamily="34" charset="0"/>
              </a:rPr>
              <a:t>We hebben zojuist een nieuwe </a:t>
            </a:r>
            <a:r>
              <a:rPr kumimoji="0" lang="nl-NL" altLang="nl-NL" sz="1600" b="1" i="0" u="none" strike="noStrike" cap="none" normalizeH="0" baseline="0" dirty="0" err="1">
                <a:ln>
                  <a:noFill/>
                </a:ln>
                <a:solidFill>
                  <a:srgbClr val="393D47"/>
                </a:solidFill>
                <a:effectLst/>
                <a:latin typeface="American Typewriter" panose="02090604020004020304" pitchFamily="18" charset="77"/>
                <a:cs typeface="Arial" panose="020B0604020202020204" pitchFamily="34" charset="0"/>
              </a:rPr>
              <a:t>krachtge</a:t>
            </a:r>
            <a:r>
              <a:rPr kumimoji="0" lang="nl-NL" altLang="nl-NL" sz="1600" b="1" i="0" u="none" strike="noStrike" cap="none" normalizeH="0" baseline="0" dirty="0">
                <a:ln>
                  <a:noFill/>
                </a:ln>
                <a:solidFill>
                  <a:srgbClr val="393D47"/>
                </a:solidFill>
                <a:effectLst/>
                <a:latin typeface="American Typewriter" panose="02090604020004020304" pitchFamily="18" charset="77"/>
                <a:cs typeface="Arial" panose="020B0604020202020204" pitchFamily="34" charset="0"/>
              </a:rPr>
              <a:t> </a:t>
            </a:r>
            <a:r>
              <a:rPr kumimoji="0" lang="nl-NL" altLang="nl-NL" sz="1600" b="1" i="0" u="none" strike="noStrike" cap="none" normalizeH="0" baseline="0" dirty="0" err="1">
                <a:ln>
                  <a:noFill/>
                </a:ln>
                <a:solidFill>
                  <a:srgbClr val="393D47"/>
                </a:solidFill>
                <a:effectLst/>
                <a:latin typeface="American Typewriter" panose="02090604020004020304" pitchFamily="18" charset="77"/>
                <a:cs typeface="Arial" panose="020B0604020202020204" pitchFamily="34" charset="0"/>
              </a:rPr>
              <a:t>Bitmining</a:t>
            </a:r>
            <a:r>
              <a:rPr kumimoji="0" lang="nl-NL" altLang="nl-NL" sz="1600" b="1" i="0" u="none" strike="noStrike" cap="none" normalizeH="0" baseline="0" dirty="0">
                <a:ln>
                  <a:noFill/>
                </a:ln>
                <a:solidFill>
                  <a:srgbClr val="393D47"/>
                </a:solidFill>
                <a:effectLst/>
                <a:latin typeface="American Typewriter" panose="02090604020004020304" pitchFamily="18" charset="77"/>
                <a:cs typeface="Arial" panose="020B0604020202020204" pitchFamily="34" charset="0"/>
              </a:rPr>
              <a:t>-installatie voor u </a:t>
            </a:r>
            <a:r>
              <a:rPr kumimoji="0" lang="nl-NL" altLang="nl-NL" sz="1600" b="1" i="0" u="none" strike="noStrike" cap="none" normalizeH="0" baseline="0" dirty="0" err="1">
                <a:ln>
                  <a:noFill/>
                </a:ln>
                <a:solidFill>
                  <a:srgbClr val="393D47"/>
                </a:solidFill>
                <a:effectLst/>
                <a:latin typeface="American Typewriter" panose="02090604020004020304" pitchFamily="18" charset="77"/>
                <a:cs typeface="Arial" panose="020B0604020202020204" pitchFamily="34" charset="0"/>
              </a:rPr>
              <a:t>geopent</a:t>
            </a:r>
            <a:r>
              <a:rPr kumimoji="0" lang="nl-NL" altLang="nl-NL" sz="1600" b="1" i="0" u="none" strike="noStrike" cap="none" normalizeH="0" baseline="0" dirty="0">
                <a:ln>
                  <a:noFill/>
                </a:ln>
                <a:solidFill>
                  <a:srgbClr val="393D47"/>
                </a:solidFill>
                <a:effectLst/>
                <a:latin typeface="American Typewriter" panose="02090604020004020304" pitchFamily="18" charset="77"/>
                <a:cs typeface="Arial" panose="020B0604020202020204" pitchFamily="34" charset="0"/>
              </a:rPr>
              <a:t>.</a:t>
            </a:r>
            <a:endParaRPr kumimoji="0" lang="nl-NL" altLang="nl-NL" sz="1600" b="0" i="0" u="none" strike="noStrike" cap="none" normalizeH="0" baseline="0" dirty="0">
              <a:ln>
                <a:noFill/>
              </a:ln>
              <a:solidFill>
                <a:schemeClr val="tx1"/>
              </a:solidFill>
              <a:effectLst/>
              <a:latin typeface="American Typewriter" panose="02090604020004020304" pitchFamily="18" charset="77"/>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sng" strike="noStrike" cap="none" normalizeH="0" baseline="0" dirty="0">
                <a:ln>
                  <a:noFill/>
                </a:ln>
                <a:solidFill>
                  <a:srgbClr val="8A3B8F"/>
                </a:solidFill>
                <a:effectLst/>
                <a:latin typeface="American Typewriter" panose="02090604020004020304" pitchFamily="18" charset="77"/>
                <a:cs typeface="Arial" panose="020B0604020202020204" pitchFamily="34" charset="0"/>
                <a:hlinkClick r:id="rId2"/>
              </a:rPr>
              <a:t>GA NAAR MINING RIG</a:t>
            </a:r>
            <a:endParaRPr kumimoji="0" lang="nl-NL" altLang="nl-NL" sz="1600" b="0" i="0" u="none" strike="noStrike" cap="none" normalizeH="0" baseline="0" dirty="0">
              <a:ln>
                <a:noFill/>
              </a:ln>
              <a:solidFill>
                <a:schemeClr val="tx1"/>
              </a:solidFill>
              <a:effectLst/>
              <a:latin typeface="American Typewriter" panose="02090604020004020304" pitchFamily="18" charset="77"/>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0" i="0" u="none" strike="noStrike" cap="none" normalizeH="0" baseline="0" dirty="0" err="1">
                <a:ln>
                  <a:noFill/>
                </a:ln>
                <a:solidFill>
                  <a:srgbClr val="393D47"/>
                </a:solidFill>
                <a:effectLst/>
                <a:latin typeface="American Typewriter" panose="02090604020004020304" pitchFamily="18" charset="77"/>
                <a:cs typeface="Arial" panose="020B0604020202020204" pitchFamily="34" charset="0"/>
              </a:rPr>
              <a:t>Bitmining</a:t>
            </a:r>
            <a:r>
              <a:rPr kumimoji="0" lang="nl-NL" altLang="nl-NL" sz="1600" b="0" i="0" u="none" strike="noStrike" cap="none" normalizeH="0" baseline="0" dirty="0">
                <a:ln>
                  <a:noFill/>
                </a:ln>
                <a:solidFill>
                  <a:srgbClr val="393D47"/>
                </a:solidFill>
                <a:effectLst/>
                <a:latin typeface="American Typewriter" panose="02090604020004020304" pitchFamily="18" charset="77"/>
                <a:cs typeface="Arial" panose="020B0604020202020204" pitchFamily="34" charset="0"/>
              </a:rPr>
              <a:t> beheert de best geleverde </a:t>
            </a:r>
            <a:r>
              <a:rPr kumimoji="0" lang="nl-NL" altLang="nl-NL" sz="1600" b="0" i="0" u="none" strike="noStrike" cap="none" normalizeH="0" baseline="0" dirty="0" err="1">
                <a:ln>
                  <a:noFill/>
                </a:ln>
                <a:solidFill>
                  <a:srgbClr val="393D47"/>
                </a:solidFill>
                <a:effectLst/>
                <a:latin typeface="American Typewriter" panose="02090604020004020304" pitchFamily="18" charset="77"/>
                <a:cs typeface="Arial" panose="020B0604020202020204" pitchFamily="34" charset="0"/>
              </a:rPr>
              <a:t>mining</a:t>
            </a:r>
            <a:r>
              <a:rPr kumimoji="0" lang="nl-NL" altLang="nl-NL" sz="1600" b="0" i="0" u="none" strike="noStrike" cap="none" normalizeH="0" baseline="0" dirty="0">
                <a:ln>
                  <a:noFill/>
                </a:ln>
                <a:solidFill>
                  <a:srgbClr val="393D47"/>
                </a:solidFill>
                <a:effectLst/>
                <a:latin typeface="American Typewriter" panose="02090604020004020304" pitchFamily="18" charset="77"/>
                <a:cs typeface="Arial" panose="020B0604020202020204" pitchFamily="34" charset="0"/>
              </a:rPr>
              <a:t> </a:t>
            </a:r>
            <a:r>
              <a:rPr kumimoji="0" lang="nl-NL" altLang="nl-NL" sz="1600" b="0" i="0" u="none" strike="noStrike" cap="none" normalizeH="0" baseline="0" dirty="0" err="1">
                <a:ln>
                  <a:noFill/>
                </a:ln>
                <a:solidFill>
                  <a:srgbClr val="393D47"/>
                </a:solidFill>
                <a:effectLst/>
                <a:latin typeface="American Typewriter" panose="02090604020004020304" pitchFamily="18" charset="77"/>
                <a:cs typeface="Arial" panose="020B0604020202020204" pitchFamily="34" charset="0"/>
              </a:rPr>
              <a:t>rigs</a:t>
            </a:r>
            <a:r>
              <a:rPr kumimoji="0" lang="nl-NL" altLang="nl-NL" sz="1600" b="0" i="0" u="none" strike="noStrike" cap="none" normalizeH="0" baseline="0" dirty="0">
                <a:ln>
                  <a:noFill/>
                </a:ln>
                <a:solidFill>
                  <a:srgbClr val="393D47"/>
                </a:solidFill>
                <a:effectLst/>
                <a:latin typeface="American Typewriter" panose="02090604020004020304" pitchFamily="18" charset="77"/>
                <a:cs typeface="Arial" panose="020B0604020202020204" pitchFamily="34" charset="0"/>
              </a:rPr>
              <a:t>, wat betekent dat deze service niet voor iedereen is weggelegd. We hebben specifiek individuen geselecteerd op basis van activiteit, interesse en acties. Daarom ben je geselecteerd als Josje, omdat we je konden matchen met onze andere gebruikers. Verspil deze kans niet om boven het gemiddelde salaris uit te komen.</a:t>
            </a:r>
            <a:endParaRPr kumimoji="0" lang="nl-NL" altLang="nl-NL" sz="1600" b="0" i="0" u="none" strike="noStrike" cap="none" normalizeH="0" baseline="0" dirty="0">
              <a:ln>
                <a:noFill/>
              </a:ln>
              <a:solidFill>
                <a:schemeClr val="tx1"/>
              </a:solidFill>
              <a:effectLst/>
              <a:latin typeface="American Typewriter" panose="02090604020004020304" pitchFamily="18" charset="77"/>
            </a:endParaRPr>
          </a:p>
        </p:txBody>
      </p:sp>
    </p:spTree>
    <p:extLst>
      <p:ext uri="{BB962C8B-B14F-4D97-AF65-F5344CB8AC3E}">
        <p14:creationId xmlns:p14="http://schemas.microsoft.com/office/powerpoint/2010/main" val="1402976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tleden (pv ond lv mv bwb)">
            <a:hlinkClick r:id="" action="ppaction://media"/>
            <a:extLst>
              <a:ext uri="{FF2B5EF4-FFF2-40B4-BE49-F238E27FC236}">
                <a16:creationId xmlns:a16="http://schemas.microsoft.com/office/drawing/2014/main" id="{7D4ED914-ABFC-D043-BA80-3D5DC7DDE7C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54087" y="884655"/>
            <a:ext cx="6096000" cy="4572000"/>
          </a:xfrm>
          <a:prstGeom prst="rect">
            <a:avLst/>
          </a:prstGeom>
        </p:spPr>
      </p:pic>
      <p:sp>
        <p:nvSpPr>
          <p:cNvPr id="3" name="Titel 2">
            <a:extLst>
              <a:ext uri="{FF2B5EF4-FFF2-40B4-BE49-F238E27FC236}">
                <a16:creationId xmlns:a16="http://schemas.microsoft.com/office/drawing/2014/main" id="{4C29B097-73B2-5940-85AB-3F2B3264AB0C}"/>
              </a:ext>
            </a:extLst>
          </p:cNvPr>
          <p:cNvSpPr>
            <a:spLocks noGrp="1"/>
          </p:cNvSpPr>
          <p:nvPr>
            <p:ph type="title"/>
          </p:nvPr>
        </p:nvSpPr>
        <p:spPr>
          <a:xfrm>
            <a:off x="3104148" y="-96253"/>
            <a:ext cx="10396882" cy="1151965"/>
          </a:xfrm>
        </p:spPr>
        <p:txBody>
          <a:bodyPr>
            <a:normAutofit/>
          </a:bodyPr>
          <a:lstStyle/>
          <a:p>
            <a:r>
              <a:rPr lang="nl-NL" sz="4400" dirty="0"/>
              <a:t>Hoe zat het ook alweer?</a:t>
            </a:r>
          </a:p>
        </p:txBody>
      </p:sp>
      <p:sp>
        <p:nvSpPr>
          <p:cNvPr id="4" name="Tijdelijke aanduiding voor inhoud 3">
            <a:extLst>
              <a:ext uri="{FF2B5EF4-FFF2-40B4-BE49-F238E27FC236}">
                <a16:creationId xmlns:a16="http://schemas.microsoft.com/office/drawing/2014/main" id="{AF6F507B-D65F-7B42-B511-39AA03F4C7B7}"/>
              </a:ext>
            </a:extLst>
          </p:cNvPr>
          <p:cNvSpPr>
            <a:spLocks noGrp="1"/>
          </p:cNvSpPr>
          <p:nvPr>
            <p:ph sz="quarter" idx="13"/>
          </p:nvPr>
        </p:nvSpPr>
        <p:spPr/>
        <p:txBody>
          <a:bodyPr/>
          <a:lstStyle/>
          <a:p>
            <a:endParaRPr lang="nl-NL"/>
          </a:p>
        </p:txBody>
      </p:sp>
    </p:spTree>
    <p:extLst>
      <p:ext uri="{BB962C8B-B14F-4D97-AF65-F5344CB8AC3E}">
        <p14:creationId xmlns:p14="http://schemas.microsoft.com/office/powerpoint/2010/main" val="2428966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0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710546-9D7D-C94B-9F91-AC472A651CF1}"/>
              </a:ext>
            </a:extLst>
          </p:cNvPr>
          <p:cNvSpPr>
            <a:spLocks noGrp="1"/>
          </p:cNvSpPr>
          <p:nvPr>
            <p:ph type="title"/>
          </p:nvPr>
        </p:nvSpPr>
        <p:spPr/>
        <p:txBody>
          <a:bodyPr/>
          <a:lstStyle/>
          <a:p>
            <a:r>
              <a:rPr lang="nl-NL" dirty="0"/>
              <a:t>Bijwoordelijke bepaling</a:t>
            </a:r>
          </a:p>
        </p:txBody>
      </p:sp>
      <p:sp>
        <p:nvSpPr>
          <p:cNvPr id="3" name="Tijdelijke aanduiding voor inhoud 2">
            <a:extLst>
              <a:ext uri="{FF2B5EF4-FFF2-40B4-BE49-F238E27FC236}">
                <a16:creationId xmlns:a16="http://schemas.microsoft.com/office/drawing/2014/main" id="{F312B411-B542-6244-AFD1-CC0F6F065877}"/>
              </a:ext>
            </a:extLst>
          </p:cNvPr>
          <p:cNvSpPr>
            <a:spLocks noGrp="1"/>
          </p:cNvSpPr>
          <p:nvPr>
            <p:ph sz="quarter" idx="13"/>
          </p:nvPr>
        </p:nvSpPr>
        <p:spPr/>
        <p:txBody>
          <a:bodyPr/>
          <a:lstStyle/>
          <a:p>
            <a:pPr marL="0" indent="0">
              <a:buNone/>
            </a:pPr>
            <a:r>
              <a:rPr lang="nl-NL" b="1" dirty="0">
                <a:latin typeface="Al Tarikh" pitchFamily="2" charset="-78"/>
                <a:cs typeface="Al Tarikh" pitchFamily="2" charset="-78"/>
              </a:rPr>
              <a:t>Wanneer? </a:t>
            </a:r>
          </a:p>
          <a:p>
            <a:pPr marL="0" indent="0">
              <a:buNone/>
            </a:pPr>
            <a:r>
              <a:rPr lang="nl-NL" b="1" dirty="0">
                <a:latin typeface="Al Tarikh" pitchFamily="2" charset="-78"/>
                <a:cs typeface="Al Tarikh" pitchFamily="2" charset="-78"/>
              </a:rPr>
              <a:t>Waar? </a:t>
            </a:r>
          </a:p>
          <a:p>
            <a:pPr marL="0" indent="0">
              <a:buNone/>
            </a:pPr>
            <a:r>
              <a:rPr lang="nl-NL" b="1" dirty="0">
                <a:latin typeface="Al Tarikh" pitchFamily="2" charset="-78"/>
                <a:cs typeface="Al Tarikh" pitchFamily="2" charset="-78"/>
              </a:rPr>
              <a:t>Hoe? </a:t>
            </a:r>
          </a:p>
          <a:p>
            <a:pPr marL="0" indent="0">
              <a:buNone/>
            </a:pPr>
            <a:r>
              <a:rPr lang="nl-NL" b="1" dirty="0">
                <a:latin typeface="Al Tarikh" pitchFamily="2" charset="-78"/>
                <a:cs typeface="Al Tarikh" pitchFamily="2" charset="-78"/>
              </a:rPr>
              <a:t>Waarom? </a:t>
            </a:r>
          </a:p>
          <a:p>
            <a:pPr marL="0" indent="0">
              <a:buNone/>
            </a:pPr>
            <a:r>
              <a:rPr lang="nl-NL" b="1" dirty="0">
                <a:latin typeface="Al Tarikh" pitchFamily="2" charset="-78"/>
                <a:cs typeface="Al Tarikh" pitchFamily="2" charset="-78"/>
              </a:rPr>
              <a:t>Waardoor? </a:t>
            </a:r>
          </a:p>
          <a:p>
            <a:pPr marL="0" indent="0">
              <a:buNone/>
            </a:pPr>
            <a:r>
              <a:rPr lang="nl-NL" b="1" dirty="0">
                <a:latin typeface="Al Tarikh" pitchFamily="2" charset="-78"/>
                <a:cs typeface="Al Tarikh" pitchFamily="2" charset="-78"/>
              </a:rPr>
              <a:t>Hoeveel?</a:t>
            </a:r>
          </a:p>
        </p:txBody>
      </p:sp>
    </p:spTree>
    <p:extLst>
      <p:ext uri="{BB962C8B-B14F-4D97-AF65-F5344CB8AC3E}">
        <p14:creationId xmlns:p14="http://schemas.microsoft.com/office/powerpoint/2010/main" val="193632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BF5AA1F2-D4AF-064D-917C-6E4041424D35}"/>
              </a:ext>
            </a:extLst>
          </p:cNvPr>
          <p:cNvSpPr txBox="1"/>
          <p:nvPr/>
        </p:nvSpPr>
        <p:spPr>
          <a:xfrm>
            <a:off x="818148" y="1275348"/>
            <a:ext cx="2851358" cy="2585323"/>
          </a:xfrm>
          <a:prstGeom prst="rect">
            <a:avLst/>
          </a:prstGeom>
          <a:noFill/>
        </p:spPr>
        <p:txBody>
          <a:bodyPr wrap="none" rtlCol="0">
            <a:spAutoFit/>
          </a:bodyPr>
          <a:lstStyle/>
          <a:p>
            <a:r>
              <a:rPr lang="nl-NL" dirty="0"/>
              <a:t>Hoe vind je:</a:t>
            </a:r>
          </a:p>
          <a:p>
            <a:endParaRPr lang="nl-NL" dirty="0"/>
          </a:p>
          <a:p>
            <a:pPr marL="342900" indent="-342900">
              <a:buFont typeface="+mj-lt"/>
              <a:buAutoNum type="arabicPeriod"/>
            </a:pPr>
            <a:r>
              <a:rPr lang="nl-NL" dirty="0">
                <a:latin typeface="Al Tarikh" pitchFamily="2" charset="-78"/>
                <a:cs typeface="Al Tarikh" pitchFamily="2" charset="-78"/>
              </a:rPr>
              <a:t>Persoonsvorm</a:t>
            </a:r>
          </a:p>
          <a:p>
            <a:pPr marL="342900" indent="-342900">
              <a:buFont typeface="+mj-lt"/>
              <a:buAutoNum type="arabicPeriod"/>
            </a:pPr>
            <a:r>
              <a:rPr lang="nl-NL" dirty="0">
                <a:latin typeface="Al Tarikh" pitchFamily="2" charset="-78"/>
                <a:cs typeface="Al Tarikh" pitchFamily="2" charset="-78"/>
              </a:rPr>
              <a:t>(Zinsdelen)</a:t>
            </a:r>
          </a:p>
          <a:p>
            <a:pPr marL="342900" indent="-342900">
              <a:buFont typeface="+mj-lt"/>
              <a:buAutoNum type="arabicPeriod"/>
            </a:pPr>
            <a:r>
              <a:rPr lang="nl-NL" dirty="0">
                <a:latin typeface="Al Tarikh" pitchFamily="2" charset="-78"/>
                <a:cs typeface="Al Tarikh" pitchFamily="2" charset="-78"/>
              </a:rPr>
              <a:t>Gezegde</a:t>
            </a:r>
          </a:p>
          <a:p>
            <a:pPr marL="342900" indent="-342900">
              <a:buFont typeface="+mj-lt"/>
              <a:buAutoNum type="arabicPeriod"/>
            </a:pPr>
            <a:r>
              <a:rPr lang="nl-NL" dirty="0">
                <a:latin typeface="Al Tarikh" pitchFamily="2" charset="-78"/>
                <a:cs typeface="Al Tarikh" pitchFamily="2" charset="-78"/>
              </a:rPr>
              <a:t>Onderwerp</a:t>
            </a:r>
          </a:p>
          <a:p>
            <a:pPr marL="342900" indent="-342900">
              <a:buFont typeface="+mj-lt"/>
              <a:buAutoNum type="arabicPeriod"/>
            </a:pPr>
            <a:r>
              <a:rPr lang="nl-NL" dirty="0">
                <a:latin typeface="Al Tarikh" pitchFamily="2" charset="-78"/>
                <a:cs typeface="Al Tarikh" pitchFamily="2" charset="-78"/>
              </a:rPr>
              <a:t>Lijdend voorwerp</a:t>
            </a:r>
          </a:p>
          <a:p>
            <a:pPr marL="342900" indent="-342900">
              <a:buFont typeface="+mj-lt"/>
              <a:buAutoNum type="arabicPeriod"/>
            </a:pPr>
            <a:r>
              <a:rPr lang="nl-NL" dirty="0">
                <a:latin typeface="Al Tarikh" pitchFamily="2" charset="-78"/>
                <a:cs typeface="Al Tarikh" pitchFamily="2" charset="-78"/>
              </a:rPr>
              <a:t>Meewerkend voorwerp</a:t>
            </a:r>
          </a:p>
          <a:p>
            <a:pPr marL="342900" indent="-342900">
              <a:buFont typeface="+mj-lt"/>
              <a:buAutoNum type="arabicPeriod"/>
            </a:pPr>
            <a:r>
              <a:rPr lang="nl-NL" dirty="0">
                <a:latin typeface="Al Tarikh" pitchFamily="2" charset="-78"/>
                <a:cs typeface="Al Tarikh" pitchFamily="2" charset="-78"/>
              </a:rPr>
              <a:t>Bijwoordelijke bepaling</a:t>
            </a:r>
          </a:p>
        </p:txBody>
      </p:sp>
      <p:sp>
        <p:nvSpPr>
          <p:cNvPr id="3" name="Tekstvak 2">
            <a:extLst>
              <a:ext uri="{FF2B5EF4-FFF2-40B4-BE49-F238E27FC236}">
                <a16:creationId xmlns:a16="http://schemas.microsoft.com/office/drawing/2014/main" id="{5A4DE6FC-59FC-F445-8B8F-5D59BC87B2FE}"/>
              </a:ext>
            </a:extLst>
          </p:cNvPr>
          <p:cNvSpPr txBox="1"/>
          <p:nvPr/>
        </p:nvSpPr>
        <p:spPr>
          <a:xfrm>
            <a:off x="5558589" y="1829346"/>
            <a:ext cx="6034601" cy="2031325"/>
          </a:xfrm>
          <a:prstGeom prst="rect">
            <a:avLst/>
          </a:prstGeom>
          <a:noFill/>
        </p:spPr>
        <p:txBody>
          <a:bodyPr wrap="none" rtlCol="0">
            <a:spAutoFit/>
          </a:bodyPr>
          <a:lstStyle/>
          <a:p>
            <a:pPr marL="342900" indent="-342900">
              <a:buFont typeface="+mj-lt"/>
              <a:buAutoNum type="arabicPeriod"/>
            </a:pPr>
            <a:r>
              <a:rPr lang="nl-NL" dirty="0">
                <a:latin typeface="Al Tarikh" pitchFamily="2" charset="-78"/>
                <a:cs typeface="Al Tarikh" pitchFamily="2" charset="-78"/>
              </a:rPr>
              <a:t>Persoonsvorm: andere tijd, meervoud, vraag</a:t>
            </a:r>
          </a:p>
          <a:p>
            <a:pPr marL="342900" indent="-342900">
              <a:buFont typeface="+mj-lt"/>
              <a:buAutoNum type="arabicPeriod"/>
            </a:pPr>
            <a:r>
              <a:rPr lang="nl-NL" dirty="0">
                <a:latin typeface="Al Tarikh" pitchFamily="2" charset="-78"/>
                <a:cs typeface="Al Tarikh" pitchFamily="2" charset="-78"/>
              </a:rPr>
              <a:t>(Zinsdelen: door elkaar husselen)</a:t>
            </a:r>
          </a:p>
          <a:p>
            <a:pPr marL="342900" indent="-342900">
              <a:buFont typeface="+mj-lt"/>
              <a:buAutoNum type="arabicPeriod"/>
            </a:pPr>
            <a:r>
              <a:rPr lang="nl-NL" dirty="0">
                <a:latin typeface="Al Tarikh" pitchFamily="2" charset="-78"/>
                <a:cs typeface="Al Tarikh" pitchFamily="2" charset="-78"/>
              </a:rPr>
              <a:t>Gezegde: werkwoorden (</a:t>
            </a:r>
            <a:r>
              <a:rPr lang="nl-NL" dirty="0" err="1">
                <a:latin typeface="Al Tarikh" pitchFamily="2" charset="-78"/>
                <a:cs typeface="Al Tarikh" pitchFamily="2" charset="-78"/>
              </a:rPr>
              <a:t>nw.gez</a:t>
            </a:r>
            <a:r>
              <a:rPr lang="nl-NL" dirty="0">
                <a:latin typeface="Al Tarikh" pitchFamily="2" charset="-78"/>
                <a:cs typeface="Al Tarikh" pitchFamily="2" charset="-78"/>
              </a:rPr>
              <a:t>. volgt nog)</a:t>
            </a:r>
          </a:p>
          <a:p>
            <a:pPr marL="342900" indent="-342900">
              <a:buFont typeface="+mj-lt"/>
              <a:buAutoNum type="arabicPeriod"/>
            </a:pPr>
            <a:r>
              <a:rPr lang="nl-NL" dirty="0">
                <a:latin typeface="Al Tarikh" pitchFamily="2" charset="-78"/>
                <a:cs typeface="Al Tarikh" pitchFamily="2" charset="-78"/>
              </a:rPr>
              <a:t>Onderwerp: wie of wat + pv</a:t>
            </a:r>
          </a:p>
          <a:p>
            <a:pPr marL="342900" indent="-342900">
              <a:buFont typeface="+mj-lt"/>
              <a:buAutoNum type="arabicPeriod"/>
            </a:pPr>
            <a:r>
              <a:rPr lang="nl-NL" dirty="0">
                <a:latin typeface="Al Tarikh" pitchFamily="2" charset="-78"/>
                <a:cs typeface="Al Tarikh" pitchFamily="2" charset="-78"/>
              </a:rPr>
              <a:t>Lijdend voorwerp: wie of wat + pv + </a:t>
            </a:r>
            <a:r>
              <a:rPr lang="nl-NL" dirty="0" err="1">
                <a:latin typeface="Al Tarikh" pitchFamily="2" charset="-78"/>
                <a:cs typeface="Al Tarikh" pitchFamily="2" charset="-78"/>
              </a:rPr>
              <a:t>ond</a:t>
            </a:r>
            <a:endParaRPr lang="nl-NL" dirty="0">
              <a:latin typeface="Al Tarikh" pitchFamily="2" charset="-78"/>
              <a:cs typeface="Al Tarikh" pitchFamily="2" charset="-78"/>
            </a:endParaRPr>
          </a:p>
          <a:p>
            <a:pPr marL="342900" indent="-342900">
              <a:buFont typeface="+mj-lt"/>
              <a:buAutoNum type="arabicPeriod"/>
            </a:pPr>
            <a:r>
              <a:rPr lang="nl-NL" dirty="0">
                <a:latin typeface="Al Tarikh" pitchFamily="2" charset="-78"/>
                <a:cs typeface="Al Tarikh" pitchFamily="2" charset="-78"/>
              </a:rPr>
              <a:t>Meewerkend voorwerp: aan wie of voor wie + pv + </a:t>
            </a:r>
            <a:r>
              <a:rPr lang="nl-NL" dirty="0" err="1">
                <a:latin typeface="Al Tarikh" pitchFamily="2" charset="-78"/>
                <a:cs typeface="Al Tarikh" pitchFamily="2" charset="-78"/>
              </a:rPr>
              <a:t>ond</a:t>
            </a:r>
            <a:r>
              <a:rPr lang="nl-NL" dirty="0">
                <a:latin typeface="Al Tarikh" pitchFamily="2" charset="-78"/>
                <a:cs typeface="Al Tarikh" pitchFamily="2" charset="-78"/>
              </a:rPr>
              <a:t>?</a:t>
            </a:r>
          </a:p>
          <a:p>
            <a:pPr marL="342900" indent="-342900">
              <a:buFont typeface="+mj-lt"/>
              <a:buAutoNum type="arabicPeriod"/>
            </a:pPr>
            <a:r>
              <a:rPr lang="nl-NL" dirty="0">
                <a:latin typeface="Al Tarikh" pitchFamily="2" charset="-78"/>
                <a:cs typeface="Al Tarikh" pitchFamily="2" charset="-78"/>
              </a:rPr>
              <a:t>Bijwoordelijke bepaling: wanneer, waar, hoe, waarmee…</a:t>
            </a:r>
          </a:p>
        </p:txBody>
      </p:sp>
    </p:spTree>
    <p:extLst>
      <p:ext uri="{BB962C8B-B14F-4D97-AF65-F5344CB8AC3E}">
        <p14:creationId xmlns:p14="http://schemas.microsoft.com/office/powerpoint/2010/main" val="2632931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041D89-DF9C-FD44-9ED9-24246ADE5DDE}"/>
              </a:ext>
            </a:extLst>
          </p:cNvPr>
          <p:cNvSpPr>
            <a:spLocks noGrp="1"/>
          </p:cNvSpPr>
          <p:nvPr>
            <p:ph type="title"/>
          </p:nvPr>
        </p:nvSpPr>
        <p:spPr/>
        <p:txBody>
          <a:bodyPr/>
          <a:lstStyle/>
          <a:p>
            <a:r>
              <a:rPr lang="nl-NL" dirty="0"/>
              <a:t>Even oefenen</a:t>
            </a:r>
          </a:p>
        </p:txBody>
      </p:sp>
      <p:sp>
        <p:nvSpPr>
          <p:cNvPr id="3" name="Tijdelijke aanduiding voor inhoud 2">
            <a:extLst>
              <a:ext uri="{FF2B5EF4-FFF2-40B4-BE49-F238E27FC236}">
                <a16:creationId xmlns:a16="http://schemas.microsoft.com/office/drawing/2014/main" id="{DB9C869A-400A-6C47-9BC3-ECFC60FED62B}"/>
              </a:ext>
            </a:extLst>
          </p:cNvPr>
          <p:cNvSpPr>
            <a:spLocks noGrp="1"/>
          </p:cNvSpPr>
          <p:nvPr>
            <p:ph sz="quarter" idx="13"/>
          </p:nvPr>
        </p:nvSpPr>
        <p:spPr/>
        <p:txBody>
          <a:bodyPr/>
          <a:lstStyle/>
          <a:p>
            <a:r>
              <a:rPr lang="nl-NL" dirty="0">
                <a:latin typeface="Al Tarikh" pitchFamily="2" charset="-78"/>
                <a:cs typeface="Al Tarikh" pitchFamily="2" charset="-78"/>
              </a:rPr>
              <a:t>Marieke haalt elke ochtend croissantjes bij de bakker.</a:t>
            </a:r>
          </a:p>
          <a:p>
            <a:r>
              <a:rPr lang="nl-NL" dirty="0">
                <a:latin typeface="Al Tarikh" pitchFamily="2" charset="-78"/>
                <a:cs typeface="Al Tarikh" pitchFamily="2" charset="-78"/>
              </a:rPr>
              <a:t>Met een grote glimlach legt de invaldocent grammatica nog een keer uit aan 2 havo.</a:t>
            </a:r>
          </a:p>
          <a:p>
            <a:r>
              <a:rPr lang="nl-NL" dirty="0">
                <a:latin typeface="Al Tarikh" pitchFamily="2" charset="-78"/>
                <a:cs typeface="Al Tarikh" pitchFamily="2" charset="-78"/>
              </a:rPr>
              <a:t>Vanmorgen stond de docent in de file.</a:t>
            </a:r>
          </a:p>
          <a:p>
            <a:endParaRPr lang="nl-NL" dirty="0"/>
          </a:p>
        </p:txBody>
      </p:sp>
    </p:spTree>
    <p:extLst>
      <p:ext uri="{BB962C8B-B14F-4D97-AF65-F5344CB8AC3E}">
        <p14:creationId xmlns:p14="http://schemas.microsoft.com/office/powerpoint/2010/main" val="3185007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041D89-DF9C-FD44-9ED9-24246ADE5DDE}"/>
              </a:ext>
            </a:extLst>
          </p:cNvPr>
          <p:cNvSpPr>
            <a:spLocks noGrp="1"/>
          </p:cNvSpPr>
          <p:nvPr>
            <p:ph type="title"/>
          </p:nvPr>
        </p:nvSpPr>
        <p:spPr>
          <a:xfrm>
            <a:off x="624553" y="-276727"/>
            <a:ext cx="10517199" cy="1392597"/>
          </a:xfrm>
        </p:spPr>
        <p:txBody>
          <a:bodyPr>
            <a:normAutofit/>
          </a:bodyPr>
          <a:lstStyle/>
          <a:p>
            <a:r>
              <a:rPr lang="nl-NL" sz="3600" dirty="0"/>
              <a:t>Antwoorden:</a:t>
            </a:r>
          </a:p>
        </p:txBody>
      </p:sp>
      <p:sp>
        <p:nvSpPr>
          <p:cNvPr id="3" name="Tijdelijke aanduiding voor inhoud 2">
            <a:extLst>
              <a:ext uri="{FF2B5EF4-FFF2-40B4-BE49-F238E27FC236}">
                <a16:creationId xmlns:a16="http://schemas.microsoft.com/office/drawing/2014/main" id="{DB9C869A-400A-6C47-9BC3-ECFC60FED62B}"/>
              </a:ext>
            </a:extLst>
          </p:cNvPr>
          <p:cNvSpPr>
            <a:spLocks noGrp="1"/>
          </p:cNvSpPr>
          <p:nvPr>
            <p:ph sz="quarter" idx="13"/>
          </p:nvPr>
        </p:nvSpPr>
        <p:spPr/>
        <p:txBody>
          <a:bodyPr>
            <a:normAutofit/>
          </a:bodyPr>
          <a:lstStyle/>
          <a:p>
            <a:pPr marL="0" indent="0">
              <a:buNone/>
            </a:pPr>
            <a:endParaRPr lang="nl-NL" dirty="0">
              <a:latin typeface="Al Tarikh" pitchFamily="2" charset="-78"/>
              <a:cs typeface="Al Tarikh" pitchFamily="2" charset="-78"/>
            </a:endParaRPr>
          </a:p>
          <a:p>
            <a:pPr lvl="2"/>
            <a:endParaRPr lang="nl-NL" cap="none" dirty="0">
              <a:latin typeface="Al Tarikh" pitchFamily="2" charset="-78"/>
              <a:cs typeface="Al Tarikh" pitchFamily="2" charset="-78"/>
            </a:endParaRPr>
          </a:p>
        </p:txBody>
      </p:sp>
      <p:sp>
        <p:nvSpPr>
          <p:cNvPr id="4" name="Rechthoek 3">
            <a:extLst>
              <a:ext uri="{FF2B5EF4-FFF2-40B4-BE49-F238E27FC236}">
                <a16:creationId xmlns:a16="http://schemas.microsoft.com/office/drawing/2014/main" id="{0B81BAAC-6E60-0744-A1D2-DBE20482977A}"/>
              </a:ext>
            </a:extLst>
          </p:cNvPr>
          <p:cNvSpPr/>
          <p:nvPr/>
        </p:nvSpPr>
        <p:spPr>
          <a:xfrm>
            <a:off x="96253" y="633973"/>
            <a:ext cx="10671433" cy="5078313"/>
          </a:xfrm>
          <a:prstGeom prst="rect">
            <a:avLst/>
          </a:prstGeom>
        </p:spPr>
        <p:txBody>
          <a:bodyPr wrap="square">
            <a:spAutoFit/>
          </a:bodyPr>
          <a:lstStyle/>
          <a:p>
            <a:pPr lvl="1"/>
            <a:r>
              <a:rPr lang="nl-NL" b="1" dirty="0">
                <a:latin typeface="Al Tarikh" pitchFamily="2" charset="-78"/>
                <a:cs typeface="Al Tarikh" pitchFamily="2" charset="-78"/>
              </a:rPr>
              <a:t>Marieke haalt elke ochtend croissantjes bij de bakker</a:t>
            </a:r>
            <a:r>
              <a:rPr lang="nl-NL" dirty="0">
                <a:latin typeface="Al Tarikh" pitchFamily="2" charset="-78"/>
                <a:cs typeface="Al Tarikh" pitchFamily="2" charset="-78"/>
              </a:rPr>
              <a:t>.</a:t>
            </a:r>
          </a:p>
          <a:p>
            <a:pPr marL="800100" lvl="1" indent="-342900">
              <a:buFont typeface="+mj-lt"/>
              <a:buAutoNum type="arabicPeriod"/>
            </a:pPr>
            <a:r>
              <a:rPr lang="nl-NL" dirty="0">
                <a:latin typeface="Al Tarikh" pitchFamily="2" charset="-78"/>
                <a:cs typeface="Al Tarikh" pitchFamily="2" charset="-78"/>
              </a:rPr>
              <a:t>	Pv = haalt</a:t>
            </a:r>
          </a:p>
          <a:p>
            <a:pPr marL="800100" lvl="1" indent="-342900">
              <a:buFont typeface="+mj-lt"/>
              <a:buAutoNum type="arabicPeriod"/>
            </a:pPr>
            <a:r>
              <a:rPr lang="nl-NL" dirty="0">
                <a:latin typeface="Al Tarikh" pitchFamily="2" charset="-78"/>
                <a:cs typeface="Al Tarikh" pitchFamily="2" charset="-78"/>
              </a:rPr>
              <a:t>	Zinsdelen = Marieke | haalt | elke ochtend  | croissantjes | bij de bakker</a:t>
            </a:r>
          </a:p>
          <a:p>
            <a:pPr marL="800100" lvl="1" indent="-342900">
              <a:buFont typeface="+mj-lt"/>
              <a:buAutoNum type="arabicPeriod"/>
            </a:pPr>
            <a:r>
              <a:rPr lang="nl-NL" dirty="0">
                <a:latin typeface="Al Tarikh" pitchFamily="2" charset="-78"/>
                <a:cs typeface="Al Tarikh" pitchFamily="2" charset="-78"/>
              </a:rPr>
              <a:t>	</a:t>
            </a:r>
            <a:r>
              <a:rPr lang="nl-NL" dirty="0" err="1">
                <a:latin typeface="Al Tarikh" pitchFamily="2" charset="-78"/>
                <a:cs typeface="Al Tarikh" pitchFamily="2" charset="-78"/>
              </a:rPr>
              <a:t>Gez</a:t>
            </a:r>
            <a:r>
              <a:rPr lang="nl-NL" dirty="0">
                <a:latin typeface="Al Tarikh" pitchFamily="2" charset="-78"/>
                <a:cs typeface="Al Tarikh" pitchFamily="2" charset="-78"/>
              </a:rPr>
              <a:t> = haalt</a:t>
            </a:r>
          </a:p>
          <a:p>
            <a:pPr marL="800100" lvl="1" indent="-342900">
              <a:buFont typeface="+mj-lt"/>
              <a:buAutoNum type="arabicPeriod"/>
            </a:pPr>
            <a:r>
              <a:rPr lang="nl-NL" dirty="0">
                <a:latin typeface="Al Tarikh" pitchFamily="2" charset="-78"/>
                <a:cs typeface="Al Tarikh" pitchFamily="2" charset="-78"/>
              </a:rPr>
              <a:t>   Ow = Marieke</a:t>
            </a:r>
          </a:p>
          <a:p>
            <a:pPr marL="800100" lvl="1" indent="-342900">
              <a:buFont typeface="+mj-lt"/>
              <a:buAutoNum type="arabicPeriod"/>
            </a:pPr>
            <a:r>
              <a:rPr lang="nl-NL" dirty="0">
                <a:latin typeface="Al Tarikh" pitchFamily="2" charset="-78"/>
                <a:cs typeface="Al Tarikh" pitchFamily="2" charset="-78"/>
              </a:rPr>
              <a:t>	</a:t>
            </a:r>
            <a:r>
              <a:rPr lang="nl-NL" dirty="0" err="1">
                <a:latin typeface="Al Tarikh" pitchFamily="2" charset="-78"/>
                <a:cs typeface="Al Tarikh" pitchFamily="2" charset="-78"/>
              </a:rPr>
              <a:t>Lv</a:t>
            </a:r>
            <a:r>
              <a:rPr lang="nl-NL" dirty="0">
                <a:latin typeface="Al Tarikh" pitchFamily="2" charset="-78"/>
                <a:cs typeface="Al Tarikh" pitchFamily="2" charset="-78"/>
              </a:rPr>
              <a:t> = croissantjes</a:t>
            </a:r>
          </a:p>
          <a:p>
            <a:pPr marL="800100" lvl="1" indent="-342900">
              <a:buFont typeface="+mj-lt"/>
              <a:buAutoNum type="arabicPeriod"/>
            </a:pPr>
            <a:r>
              <a:rPr lang="nl-NL" dirty="0">
                <a:latin typeface="Al Tarikh" pitchFamily="2" charset="-78"/>
                <a:cs typeface="Al Tarikh" pitchFamily="2" charset="-78"/>
              </a:rPr>
              <a:t>   </a:t>
            </a:r>
            <a:r>
              <a:rPr lang="nl-NL" dirty="0" err="1">
                <a:latin typeface="Al Tarikh" pitchFamily="2" charset="-78"/>
                <a:cs typeface="Al Tarikh" pitchFamily="2" charset="-78"/>
              </a:rPr>
              <a:t>Mw</a:t>
            </a:r>
            <a:r>
              <a:rPr lang="nl-NL" dirty="0">
                <a:latin typeface="Al Tarikh" pitchFamily="2" charset="-78"/>
                <a:cs typeface="Al Tarikh" pitchFamily="2" charset="-78"/>
              </a:rPr>
              <a:t>= 0</a:t>
            </a:r>
          </a:p>
          <a:p>
            <a:pPr marL="800100" lvl="1" indent="-342900">
              <a:buFont typeface="+mj-lt"/>
              <a:buAutoNum type="arabicPeriod"/>
            </a:pPr>
            <a:r>
              <a:rPr lang="nl-NL" dirty="0">
                <a:latin typeface="Al Tarikh" pitchFamily="2" charset="-78"/>
                <a:cs typeface="Al Tarikh" pitchFamily="2" charset="-78"/>
              </a:rPr>
              <a:t>	</a:t>
            </a:r>
            <a:r>
              <a:rPr lang="nl-NL" dirty="0" err="1">
                <a:latin typeface="Al Tarikh" pitchFamily="2" charset="-78"/>
                <a:cs typeface="Al Tarikh" pitchFamily="2" charset="-78"/>
              </a:rPr>
              <a:t>Bijw</a:t>
            </a:r>
            <a:r>
              <a:rPr lang="nl-NL" dirty="0">
                <a:latin typeface="Al Tarikh" pitchFamily="2" charset="-78"/>
                <a:cs typeface="Al Tarikh" pitchFamily="2" charset="-78"/>
              </a:rPr>
              <a:t>. Bep. Elke ochtend en bij de bakker</a:t>
            </a:r>
          </a:p>
          <a:p>
            <a:pPr lvl="1"/>
            <a:endParaRPr lang="nl-NL" dirty="0">
              <a:latin typeface="Al Tarikh" pitchFamily="2" charset="-78"/>
              <a:cs typeface="Al Tarikh" pitchFamily="2" charset="-78"/>
            </a:endParaRPr>
          </a:p>
          <a:p>
            <a:r>
              <a:rPr lang="nl-NL" dirty="0">
                <a:latin typeface="Al Tarikh" pitchFamily="2" charset="-78"/>
                <a:cs typeface="Al Tarikh" pitchFamily="2" charset="-78"/>
              </a:rPr>
              <a:t>	</a:t>
            </a:r>
            <a:r>
              <a:rPr lang="nl-NL" b="1" dirty="0">
                <a:latin typeface="Al Tarikh" pitchFamily="2" charset="-78"/>
                <a:cs typeface="Al Tarikh" pitchFamily="2" charset="-78"/>
              </a:rPr>
              <a:t>Met een grote glimlach legde de invaldocent grammatica nog een keer uit aan 2 havo.</a:t>
            </a:r>
          </a:p>
          <a:p>
            <a:pPr marL="800100" lvl="1" indent="-342900">
              <a:buAutoNum type="arabicPeriod"/>
            </a:pPr>
            <a:r>
              <a:rPr lang="nl-NL" dirty="0">
                <a:latin typeface="Al Tarikh" pitchFamily="2" charset="-78"/>
                <a:cs typeface="Al Tarikh" pitchFamily="2" charset="-78"/>
              </a:rPr>
              <a:t>Pv = legde uit</a:t>
            </a:r>
          </a:p>
          <a:p>
            <a:pPr marL="800100" lvl="1" indent="-342900">
              <a:buAutoNum type="arabicPeriod"/>
            </a:pPr>
            <a:r>
              <a:rPr lang="nl-NL" dirty="0">
                <a:latin typeface="Al Tarikh" pitchFamily="2" charset="-78"/>
                <a:cs typeface="Al Tarikh" pitchFamily="2" charset="-78"/>
              </a:rPr>
              <a:t>Zinsdelen = Met een grote glimlach | legde | de invaldocent | grammatica | nog een keer | uit | aan 2 havo.</a:t>
            </a:r>
          </a:p>
          <a:p>
            <a:pPr marL="800100" lvl="1" indent="-342900">
              <a:buAutoNum type="arabicPeriod"/>
            </a:pPr>
            <a:r>
              <a:rPr lang="nl-NL" dirty="0" err="1">
                <a:latin typeface="Al Tarikh" pitchFamily="2" charset="-78"/>
                <a:cs typeface="Al Tarikh" pitchFamily="2" charset="-78"/>
              </a:rPr>
              <a:t>Gez</a:t>
            </a:r>
            <a:r>
              <a:rPr lang="nl-NL" dirty="0">
                <a:latin typeface="Al Tarikh" pitchFamily="2" charset="-78"/>
                <a:cs typeface="Al Tarikh" pitchFamily="2" charset="-78"/>
              </a:rPr>
              <a:t> = legde uit</a:t>
            </a:r>
          </a:p>
          <a:p>
            <a:pPr marL="800100" lvl="1" indent="-342900">
              <a:buAutoNum type="arabicPeriod"/>
            </a:pPr>
            <a:r>
              <a:rPr lang="nl-NL" dirty="0">
                <a:latin typeface="Al Tarikh" pitchFamily="2" charset="-78"/>
                <a:cs typeface="Al Tarikh" pitchFamily="2" charset="-78"/>
              </a:rPr>
              <a:t>Ow = de invaldocent</a:t>
            </a:r>
          </a:p>
          <a:p>
            <a:pPr marL="800100" lvl="1" indent="-342900">
              <a:buAutoNum type="arabicPeriod"/>
            </a:pPr>
            <a:r>
              <a:rPr lang="nl-NL" dirty="0" err="1">
                <a:latin typeface="Al Tarikh" pitchFamily="2" charset="-78"/>
                <a:cs typeface="Al Tarikh" pitchFamily="2" charset="-78"/>
              </a:rPr>
              <a:t>Lv</a:t>
            </a:r>
            <a:r>
              <a:rPr lang="nl-NL" dirty="0">
                <a:latin typeface="Al Tarikh" pitchFamily="2" charset="-78"/>
                <a:cs typeface="Al Tarikh" pitchFamily="2" charset="-78"/>
              </a:rPr>
              <a:t> = grammatica</a:t>
            </a:r>
          </a:p>
          <a:p>
            <a:pPr marL="800100" lvl="1" indent="-342900">
              <a:buAutoNum type="arabicPeriod"/>
            </a:pPr>
            <a:r>
              <a:rPr lang="nl-NL" dirty="0" err="1">
                <a:latin typeface="Al Tarikh" pitchFamily="2" charset="-78"/>
                <a:cs typeface="Al Tarikh" pitchFamily="2" charset="-78"/>
              </a:rPr>
              <a:t>Mw</a:t>
            </a:r>
            <a:r>
              <a:rPr lang="nl-NL" dirty="0">
                <a:latin typeface="Al Tarikh" pitchFamily="2" charset="-78"/>
                <a:cs typeface="Al Tarikh" pitchFamily="2" charset="-78"/>
              </a:rPr>
              <a:t> = aan 2 havo</a:t>
            </a:r>
          </a:p>
          <a:p>
            <a:pPr marL="800100" lvl="1" indent="-342900">
              <a:buAutoNum type="arabicPeriod"/>
            </a:pPr>
            <a:r>
              <a:rPr lang="nl-NL" dirty="0" err="1">
                <a:latin typeface="Al Tarikh" pitchFamily="2" charset="-78"/>
                <a:cs typeface="Al Tarikh" pitchFamily="2" charset="-78"/>
              </a:rPr>
              <a:t>Bijw</a:t>
            </a:r>
            <a:r>
              <a:rPr lang="nl-NL" dirty="0">
                <a:latin typeface="Al Tarikh" pitchFamily="2" charset="-78"/>
                <a:cs typeface="Al Tarikh" pitchFamily="2" charset="-78"/>
              </a:rPr>
              <a:t>. </a:t>
            </a:r>
            <a:r>
              <a:rPr lang="nl-NL" dirty="0" err="1">
                <a:latin typeface="Al Tarikh" pitchFamily="2" charset="-78"/>
                <a:cs typeface="Al Tarikh" pitchFamily="2" charset="-78"/>
              </a:rPr>
              <a:t>bep</a:t>
            </a:r>
            <a:r>
              <a:rPr lang="nl-NL" dirty="0">
                <a:latin typeface="Al Tarikh" pitchFamily="2" charset="-78"/>
                <a:cs typeface="Al Tarikh" pitchFamily="2" charset="-78"/>
              </a:rPr>
              <a:t> = met een grote glimlach en nog een keer</a:t>
            </a:r>
          </a:p>
        </p:txBody>
      </p:sp>
    </p:spTree>
    <p:extLst>
      <p:ext uri="{BB962C8B-B14F-4D97-AF65-F5344CB8AC3E}">
        <p14:creationId xmlns:p14="http://schemas.microsoft.com/office/powerpoint/2010/main" val="37530673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B2B319-DDC8-F04A-A815-0753B85DF542}"/>
              </a:ext>
            </a:extLst>
          </p:cNvPr>
          <p:cNvSpPr>
            <a:spLocks noGrp="1"/>
          </p:cNvSpPr>
          <p:nvPr>
            <p:ph type="title"/>
          </p:nvPr>
        </p:nvSpPr>
        <p:spPr/>
        <p:txBody>
          <a:bodyPr/>
          <a:lstStyle/>
          <a:p>
            <a:r>
              <a:rPr lang="nl-NL" dirty="0"/>
              <a:t>Antwoorden vervolg</a:t>
            </a:r>
          </a:p>
        </p:txBody>
      </p:sp>
      <p:sp>
        <p:nvSpPr>
          <p:cNvPr id="4" name="Tekstvak 3">
            <a:extLst>
              <a:ext uri="{FF2B5EF4-FFF2-40B4-BE49-F238E27FC236}">
                <a16:creationId xmlns:a16="http://schemas.microsoft.com/office/drawing/2014/main" id="{1485D6D0-DA36-0845-8EEA-E0877E67C8CC}"/>
              </a:ext>
            </a:extLst>
          </p:cNvPr>
          <p:cNvSpPr txBox="1"/>
          <p:nvPr/>
        </p:nvSpPr>
        <p:spPr>
          <a:xfrm>
            <a:off x="938463" y="2334126"/>
            <a:ext cx="5523692" cy="2308324"/>
          </a:xfrm>
          <a:prstGeom prst="rect">
            <a:avLst/>
          </a:prstGeom>
          <a:noFill/>
        </p:spPr>
        <p:txBody>
          <a:bodyPr wrap="none" rtlCol="0">
            <a:spAutoFit/>
          </a:bodyPr>
          <a:lstStyle/>
          <a:p>
            <a:r>
              <a:rPr lang="nl-NL" b="1" dirty="0">
                <a:latin typeface="Al Tarikh" pitchFamily="2" charset="-78"/>
                <a:cs typeface="Al Tarikh" pitchFamily="2" charset="-78"/>
              </a:rPr>
              <a:t>Vanmorgen stond de docent in de file</a:t>
            </a:r>
            <a:r>
              <a:rPr lang="nl-NL" b="1" dirty="0"/>
              <a:t>.</a:t>
            </a:r>
          </a:p>
          <a:p>
            <a:endParaRPr lang="nl-NL" dirty="0"/>
          </a:p>
          <a:p>
            <a:pPr marL="342900" indent="-342900">
              <a:buAutoNum type="arabicPeriod"/>
            </a:pPr>
            <a:r>
              <a:rPr lang="nl-NL" dirty="0">
                <a:latin typeface="Al Tarikh" pitchFamily="2" charset="-78"/>
                <a:cs typeface="Al Tarikh" pitchFamily="2" charset="-78"/>
              </a:rPr>
              <a:t>Pv = stond</a:t>
            </a:r>
          </a:p>
          <a:p>
            <a:pPr marL="342900" indent="-342900">
              <a:buAutoNum type="arabicPeriod"/>
            </a:pPr>
            <a:r>
              <a:rPr lang="nl-NL" dirty="0">
                <a:latin typeface="Al Tarikh" pitchFamily="2" charset="-78"/>
                <a:cs typeface="Al Tarikh" pitchFamily="2" charset="-78"/>
              </a:rPr>
              <a:t>Zinsdelen: vanmorgen | stond | de docent | in de file|</a:t>
            </a:r>
          </a:p>
          <a:p>
            <a:pPr marL="342900" indent="-342900">
              <a:buAutoNum type="arabicPeriod"/>
            </a:pPr>
            <a:r>
              <a:rPr lang="nl-NL" dirty="0" err="1">
                <a:latin typeface="Al Tarikh" pitchFamily="2" charset="-78"/>
                <a:cs typeface="Al Tarikh" pitchFamily="2" charset="-78"/>
              </a:rPr>
              <a:t>Gez</a:t>
            </a:r>
            <a:r>
              <a:rPr lang="nl-NL" dirty="0">
                <a:latin typeface="Al Tarikh" pitchFamily="2" charset="-78"/>
                <a:cs typeface="Al Tarikh" pitchFamily="2" charset="-78"/>
              </a:rPr>
              <a:t> = stond</a:t>
            </a:r>
          </a:p>
          <a:p>
            <a:pPr marL="342900" indent="-342900">
              <a:buAutoNum type="arabicPeriod"/>
            </a:pPr>
            <a:r>
              <a:rPr lang="nl-NL" dirty="0" err="1">
                <a:latin typeface="Al Tarikh" pitchFamily="2" charset="-78"/>
                <a:cs typeface="Al Tarikh" pitchFamily="2" charset="-78"/>
              </a:rPr>
              <a:t>Ond</a:t>
            </a:r>
            <a:r>
              <a:rPr lang="nl-NL" dirty="0">
                <a:latin typeface="Al Tarikh" pitchFamily="2" charset="-78"/>
                <a:cs typeface="Al Tarikh" pitchFamily="2" charset="-78"/>
              </a:rPr>
              <a:t> = de docent</a:t>
            </a:r>
          </a:p>
          <a:p>
            <a:pPr marL="342900" indent="-342900">
              <a:buAutoNum type="arabicPeriod"/>
            </a:pPr>
            <a:r>
              <a:rPr lang="nl-NL" dirty="0" err="1">
                <a:latin typeface="Al Tarikh" pitchFamily="2" charset="-78"/>
                <a:cs typeface="Al Tarikh" pitchFamily="2" charset="-78"/>
              </a:rPr>
              <a:t>Mw</a:t>
            </a:r>
            <a:r>
              <a:rPr lang="nl-NL" dirty="0">
                <a:latin typeface="Al Tarikh" pitchFamily="2" charset="-78"/>
                <a:cs typeface="Al Tarikh" pitchFamily="2" charset="-78"/>
              </a:rPr>
              <a:t> = 0</a:t>
            </a:r>
          </a:p>
          <a:p>
            <a:pPr marL="342900" indent="-342900">
              <a:buAutoNum type="arabicPeriod"/>
            </a:pPr>
            <a:r>
              <a:rPr lang="nl-NL" dirty="0" err="1">
                <a:latin typeface="Al Tarikh" pitchFamily="2" charset="-78"/>
                <a:cs typeface="Al Tarikh" pitchFamily="2" charset="-78"/>
              </a:rPr>
              <a:t>Bw</a:t>
            </a:r>
            <a:r>
              <a:rPr lang="nl-NL" dirty="0">
                <a:latin typeface="Al Tarikh" pitchFamily="2" charset="-78"/>
                <a:cs typeface="Al Tarikh" pitchFamily="2" charset="-78"/>
              </a:rPr>
              <a:t> = in de file</a:t>
            </a:r>
          </a:p>
        </p:txBody>
      </p:sp>
    </p:spTree>
    <p:extLst>
      <p:ext uri="{BB962C8B-B14F-4D97-AF65-F5344CB8AC3E}">
        <p14:creationId xmlns:p14="http://schemas.microsoft.com/office/powerpoint/2010/main" val="346210247"/>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Belangrijke gebeurtenis">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docProps/app.xml><?xml version="1.0" encoding="utf-8"?>
<Properties xmlns="http://schemas.openxmlformats.org/officeDocument/2006/extended-properties" xmlns:vt="http://schemas.openxmlformats.org/officeDocument/2006/docPropsVTypes">
  <Template>Belangrijke gebeurtenis</Template>
  <TotalTime>166</TotalTime>
  <Words>468</Words>
  <Application>Microsoft Macintosh PowerPoint</Application>
  <PresentationFormat>Breedbeeld</PresentationFormat>
  <Paragraphs>72</Paragraphs>
  <Slides>10</Slides>
  <Notes>0</Notes>
  <HiddenSlides>0</HiddenSlides>
  <MMClips>1</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10</vt:i4>
      </vt:variant>
    </vt:vector>
  </HeadingPairs>
  <TitlesOfParts>
    <vt:vector size="15" baseType="lpstr">
      <vt:lpstr>Al Tarikh</vt:lpstr>
      <vt:lpstr>American Typewriter</vt:lpstr>
      <vt:lpstr>Arial</vt:lpstr>
      <vt:lpstr>Impact</vt:lpstr>
      <vt:lpstr>Belangrijke gebeurtenis</vt:lpstr>
      <vt:lpstr>Nederlands, havo 2</vt:lpstr>
      <vt:lpstr>Grammatica, waarom?</vt:lpstr>
      <vt:lpstr>Betrouwbaar?</vt:lpstr>
      <vt:lpstr>Hoe zat het ook alweer?</vt:lpstr>
      <vt:lpstr>Bijwoordelijke bepaling</vt:lpstr>
      <vt:lpstr>PowerPoint-presentatie</vt:lpstr>
      <vt:lpstr>Even oefenen</vt:lpstr>
      <vt:lpstr>Antwoorden:</vt:lpstr>
      <vt:lpstr>Antwoorden vervolg</vt:lpstr>
      <vt:lpstr>Huiswerk</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Nederlands, havo 2</dc:title>
  <dc:creator>Josje Kuenen</dc:creator>
  <cp:lastModifiedBy>Josje Kuenen</cp:lastModifiedBy>
  <cp:revision>8</cp:revision>
  <dcterms:created xsi:type="dcterms:W3CDTF">2020-10-22T10:59:38Z</dcterms:created>
  <dcterms:modified xsi:type="dcterms:W3CDTF">2020-10-23T11:53:22Z</dcterms:modified>
</cp:coreProperties>
</file>